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8" r:id="rId2"/>
    <p:sldId id="256" r:id="rId3"/>
    <p:sldId id="278" r:id="rId4"/>
    <p:sldId id="293" r:id="rId5"/>
    <p:sldId id="292" r:id="rId6"/>
    <p:sldId id="291" r:id="rId7"/>
    <p:sldId id="263" r:id="rId8"/>
    <p:sldId id="388" r:id="rId9"/>
    <p:sldId id="301" r:id="rId10"/>
    <p:sldId id="296" r:id="rId11"/>
    <p:sldId id="305" r:id="rId12"/>
    <p:sldId id="298" r:id="rId13"/>
    <p:sldId id="299" r:id="rId14"/>
    <p:sldId id="300" r:id="rId15"/>
    <p:sldId id="317" r:id="rId16"/>
    <p:sldId id="390" r:id="rId17"/>
    <p:sldId id="323" r:id="rId18"/>
    <p:sldId id="321" r:id="rId19"/>
    <p:sldId id="322" r:id="rId20"/>
    <p:sldId id="315" r:id="rId21"/>
    <p:sldId id="314" r:id="rId22"/>
    <p:sldId id="309" r:id="rId23"/>
    <p:sldId id="306" r:id="rId24"/>
    <p:sldId id="387" r:id="rId25"/>
    <p:sldId id="311" r:id="rId26"/>
    <p:sldId id="325" r:id="rId27"/>
    <p:sldId id="312" r:id="rId28"/>
    <p:sldId id="324" r:id="rId29"/>
    <p:sldId id="295" r:id="rId30"/>
    <p:sldId id="313" r:id="rId31"/>
    <p:sldId id="264" r:id="rId32"/>
    <p:sldId id="277" r:id="rId33"/>
    <p:sldId id="319" r:id="rId34"/>
    <p:sldId id="316" r:id="rId35"/>
    <p:sldId id="28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32B1A78-911A-44DC-8775-C7E568BD1FA3}">
          <p14:sldIdLst>
            <p14:sldId id="258"/>
          </p14:sldIdLst>
        </p14:section>
        <p14:section name="Why LCDP &amp; UBML" id="{8FEFACC8-7123-414A-9A33-6B8BDE95A949}">
          <p14:sldIdLst>
            <p14:sldId id="256"/>
            <p14:sldId id="278"/>
            <p14:sldId id="293"/>
            <p14:sldId id="292"/>
            <p14:sldId id="291"/>
          </p14:sldIdLst>
        </p14:section>
        <p14:section name="What Is UBML" id="{F825254D-D74F-499E-87C8-739DB2E50B5C}">
          <p14:sldIdLst>
            <p14:sldId id="263"/>
            <p14:sldId id="388"/>
            <p14:sldId id="301"/>
            <p14:sldId id="296"/>
            <p14:sldId id="305"/>
            <p14:sldId id="298"/>
            <p14:sldId id="299"/>
            <p14:sldId id="300"/>
            <p14:sldId id="317"/>
            <p14:sldId id="390"/>
            <p14:sldId id="323"/>
            <p14:sldId id="321"/>
            <p14:sldId id="322"/>
            <p14:sldId id="315"/>
          </p14:sldIdLst>
        </p14:section>
        <p14:section name="Who Is Using UBML" id="{525672E0-EE0D-4452-B250-F5EAF4BD0287}">
          <p14:sldIdLst>
            <p14:sldId id="314"/>
            <p14:sldId id="309"/>
            <p14:sldId id="306"/>
            <p14:sldId id="387"/>
            <p14:sldId id="311"/>
            <p14:sldId id="325"/>
          </p14:sldIdLst>
        </p14:section>
        <p14:section name="How To UBML" id="{6FD17E89-35AB-49FF-BFCC-D832D8BBE1A3}">
          <p14:sldIdLst>
            <p14:sldId id="312"/>
            <p14:sldId id="324"/>
            <p14:sldId id="295"/>
            <p14:sldId id="313"/>
          </p14:sldIdLst>
        </p14:section>
        <p14:section name="Where To Go" id="{9D589DAC-C971-46A0-AB48-551BFC17FD81}">
          <p14:sldIdLst>
            <p14:sldId id="264"/>
            <p14:sldId id="277"/>
            <p14:sldId id="319"/>
            <p14:sldId id="316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7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000"/>
    <a:srgbClr val="09192E"/>
    <a:srgbClr val="071229"/>
    <a:srgbClr val="08142B"/>
    <a:srgbClr val="6A7480"/>
    <a:srgbClr val="0070C0"/>
    <a:srgbClr val="004D86"/>
    <a:srgbClr val="00B0F0"/>
    <a:srgbClr val="020F25"/>
    <a:srgbClr val="31A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 autoAdjust="0"/>
    <p:restoredTop sz="94424" autoAdjust="0"/>
  </p:normalViewPr>
  <p:slideViewPr>
    <p:cSldViewPr snapToGrid="0">
      <p:cViewPr varScale="1">
        <p:scale>
          <a:sx n="133" d="100"/>
          <a:sy n="133" d="100"/>
        </p:scale>
        <p:origin x="592" y="200"/>
      </p:cViewPr>
      <p:guideLst>
        <p:guide orient="horz" pos="2158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7BAF0-A893-4922-A3E9-0E4F49852D7C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0B41C-D774-4951-855D-786D33B79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06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UBML</a:t>
            </a:r>
            <a:r>
              <a:rPr lang="zh-CN" altLang="en-US" dirty="0"/>
              <a:t>的定位、赛道、项目包含的内容，技术特性、核心原理、价值，愿景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634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78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144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50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51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251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467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103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339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451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070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086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686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859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152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98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231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142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08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995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所谓道，是咱们中华民族为了认识事物，为己所用而演化、产生的一个名词，那我们今天要谈的是</a:t>
            </a:r>
            <a:r>
              <a:rPr lang="en-US" altLang="zh-CN" dirty="0"/>
              <a:t>UBML</a:t>
            </a:r>
            <a:r>
              <a:rPr lang="zh-CN" altLang="en-US" dirty="0"/>
              <a:t>的道，低代码开发的道，首先我们就先来认识，探究</a:t>
            </a:r>
            <a:r>
              <a:rPr lang="en-US" altLang="zh-CN" dirty="0"/>
              <a:t>UBML</a:t>
            </a:r>
            <a:r>
              <a:rPr lang="zh-CN" altLang="en-US" dirty="0"/>
              <a:t>的起源，问一个为什么，为什么我们选择低代码开发这样一个方向，为什么我们要做</a:t>
            </a:r>
            <a:r>
              <a:rPr lang="en-US" altLang="zh-CN" dirty="0"/>
              <a:t>UBML</a:t>
            </a:r>
            <a:r>
              <a:rPr lang="zh-CN" altLang="en-US" dirty="0"/>
              <a:t>这样一个项目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为了回答这个问题，我通过我们面临的挑战、机遇以及我们如何破局这样三个角度，来看看我们</a:t>
            </a:r>
            <a:r>
              <a:rPr lang="en-US" altLang="zh-CN" dirty="0"/>
              <a:t>UBML</a:t>
            </a:r>
            <a:r>
              <a:rPr lang="zh-CN" altLang="en-US" dirty="0"/>
              <a:t>的定位和赛道究竟是什么？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174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893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希望深度参与，共建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044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435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534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200" b="1" noProof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  <a:sym typeface="+mn-ea"/>
              </a:rPr>
              <a:t>联合社区，伙伴，客户，高校，基金会，构建</a:t>
            </a:r>
            <a:r>
              <a:rPr lang="zh-CN" altLang="en-US" sz="1200" b="1" noProof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  <a:sym typeface="+mn-ea"/>
              </a:rPr>
              <a:t>社区标准、各行业模型</a:t>
            </a:r>
            <a:r>
              <a:rPr lang="en-US" altLang="zh-CN" sz="1200" b="1" noProof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  <a:sym typeface="+mn-ea"/>
              </a:rPr>
              <a:t>事实标准</a:t>
            </a:r>
            <a:endParaRPr lang="zh-CN" altLang="en-US" sz="1200" spc="300" noProof="1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055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28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在当今工业互联网技术的大潮下，</a:t>
            </a:r>
            <a:r>
              <a:rPr lang="en-US" altLang="zh-CN" dirty="0"/>
              <a:t>AII</a:t>
            </a:r>
            <a:r>
              <a:rPr lang="zh-CN" altLang="en-US" dirty="0"/>
              <a:t>指出，在整个工业互联网平台架构中，从边缘层、</a:t>
            </a:r>
            <a:r>
              <a:rPr lang="en-US" altLang="zh-CN" dirty="0"/>
              <a:t>IaaS</a:t>
            </a:r>
            <a:r>
              <a:rPr lang="zh-CN" altLang="en-US" dirty="0"/>
              <a:t>、</a:t>
            </a:r>
            <a:r>
              <a:rPr lang="en-US" altLang="zh-CN" dirty="0"/>
              <a:t>PaaS</a:t>
            </a:r>
            <a:r>
              <a:rPr lang="zh-CN" altLang="en-US" dirty="0"/>
              <a:t>再到</a:t>
            </a:r>
            <a:r>
              <a:rPr lang="en-US" altLang="zh-CN" dirty="0"/>
              <a:t>SaaS</a:t>
            </a:r>
            <a:r>
              <a:rPr lang="zh-CN" altLang="en-US" dirty="0"/>
              <a:t>层上，共有四项关键技术待突破与进一步发展，其中在</a:t>
            </a:r>
            <a:r>
              <a:rPr lang="en-US" altLang="zh-CN" dirty="0"/>
              <a:t>PaaS</a:t>
            </a:r>
            <a:r>
              <a:rPr lang="zh-CN" altLang="en-US" dirty="0"/>
              <a:t>层，精确的说应是</a:t>
            </a:r>
            <a:r>
              <a:rPr lang="en-US" altLang="zh-CN" dirty="0" err="1"/>
              <a:t>aPaaS</a:t>
            </a:r>
            <a:r>
              <a:rPr lang="zh-CN" altLang="en-US" dirty="0"/>
              <a:t>，应用程序开发平台层，它作为</a:t>
            </a:r>
            <a:r>
              <a:rPr lang="en-US" altLang="zh-CN" dirty="0"/>
              <a:t>IaaS</a:t>
            </a:r>
            <a:r>
              <a:rPr lang="zh-CN" altLang="en-US" dirty="0"/>
              <a:t>和</a:t>
            </a:r>
            <a:r>
              <a:rPr lang="en-US" altLang="zh-CN" dirty="0"/>
              <a:t>SaaS</a:t>
            </a:r>
            <a:r>
              <a:rPr lang="zh-CN" altLang="en-US" dirty="0"/>
              <a:t>之间的支撑平台，面对底层日益复杂的工业机理，面对上层各种类型的工业应用，如何去建立一套工业元模型的标准？提供一种模型的沉淀、集成、管理能力，如何提供可以快速开发业务应用的，敏捷高效的新型开发方法</a:t>
            </a:r>
            <a:r>
              <a:rPr lang="en-US" altLang="zh-CN" dirty="0"/>
              <a:t>/</a:t>
            </a:r>
            <a:r>
              <a:rPr lang="zh-CN" altLang="en-US" dirty="0"/>
              <a:t>工具？这就是时代留给我们的挑战：</a:t>
            </a:r>
            <a:r>
              <a:rPr lang="en-US" altLang="zh-CN" dirty="0" err="1"/>
              <a:t>aPaaS</a:t>
            </a:r>
            <a:r>
              <a:rPr lang="zh-CN" altLang="en-US" dirty="0"/>
              <a:t>平台，如何在工业化，数字化融合的历史进程中，抓住这个快速发展的战略机会？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38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既有挑战，便有机遇，目前在工业互联网领域，</a:t>
            </a:r>
            <a:r>
              <a:rPr lang="en-US" altLang="zh-CN" dirty="0"/>
              <a:t>AII</a:t>
            </a:r>
            <a:r>
              <a:rPr lang="zh-CN" altLang="en-US" dirty="0"/>
              <a:t>把参与开源的产业主体主要分为开源社区、平台企业和产业联盟三类，此外还有我们这种平台企业</a:t>
            </a:r>
            <a:r>
              <a:rPr lang="en-US" altLang="zh-CN" dirty="0"/>
              <a:t>+</a:t>
            </a:r>
            <a:r>
              <a:rPr lang="zh-CN" altLang="en-US" dirty="0"/>
              <a:t>开源基金会共同运作的一些开源项目模式，纵观整个工业互联网平台的体系架构，从前端、云和边、再到应用层都已有开源项目落位，只有</a:t>
            </a:r>
            <a:r>
              <a:rPr lang="en-US" altLang="zh-CN" dirty="0" err="1"/>
              <a:t>aPaaS</a:t>
            </a:r>
            <a:r>
              <a:rPr lang="zh-CN" altLang="en-US" dirty="0"/>
              <a:t>平台层空缺，结合刚刚我们提到的</a:t>
            </a:r>
            <a:r>
              <a:rPr lang="en-US" altLang="zh-CN" dirty="0" err="1"/>
              <a:t>aPaaS</a:t>
            </a:r>
            <a:r>
              <a:rPr lang="zh-CN" altLang="en-US" dirty="0"/>
              <a:t>层的关键技术和挑战，可以说我们亟需一个强大的工业</a:t>
            </a:r>
            <a:r>
              <a:rPr lang="en-US" altLang="zh-CN" dirty="0" err="1"/>
              <a:t>aPaaS</a:t>
            </a:r>
            <a:r>
              <a:rPr lang="zh-CN" altLang="en-US" dirty="0"/>
              <a:t>平台作为强有力的支撑，而定位于低代码开发领域的</a:t>
            </a:r>
            <a:r>
              <a:rPr lang="en-US" altLang="zh-CN" dirty="0"/>
              <a:t>UBML</a:t>
            </a:r>
            <a:r>
              <a:rPr lang="zh-CN" altLang="en-US" dirty="0"/>
              <a:t>和</a:t>
            </a:r>
            <a:r>
              <a:rPr lang="en-US" altLang="zh-CN" dirty="0"/>
              <a:t>Open iGIX</a:t>
            </a:r>
            <a:r>
              <a:rPr lang="zh-CN" altLang="en-US" dirty="0"/>
              <a:t>就是补全这一空白的最佳选择，可以说是时代之机、科技之呼。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10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样的挑战和机遇下，可以说未来，所有的企业都是软件企业，以软件为核心的数字化转型之路是发展方向。而工业互联网正式推动企业数字化转型的主要动能，可以说它与数字化转型互动发展，互为动力，在软件应用，成为企业的核心资产的大势下，</a:t>
            </a:r>
            <a:r>
              <a:rPr lang="en-US" altLang="zh-CN" dirty="0" err="1"/>
              <a:t>Gatner</a:t>
            </a:r>
            <a:r>
              <a:rPr lang="zh-CN" altLang="en-US" dirty="0"/>
              <a:t>指出，</a:t>
            </a:r>
            <a:r>
              <a:rPr lang="en-US" altLang="zh-CN" dirty="0"/>
              <a:t>2021</a:t>
            </a:r>
            <a:r>
              <a:rPr lang="zh-CN" altLang="en-US" dirty="0"/>
              <a:t>年，。低代码技术是唯一的可行方案。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5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76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362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71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</a:p>
        </p:txBody>
      </p:sp>
      <p:sp>
        <p:nvSpPr>
          <p:cNvPr id="2" name="任意多边形: 形状 18"/>
          <p:cNvSpPr/>
          <p:nvPr userDrawn="1"/>
        </p:nvSpPr>
        <p:spPr>
          <a:xfrm>
            <a:off x="361315" y="185932"/>
            <a:ext cx="515620" cy="515620"/>
          </a:xfrm>
          <a:custGeom>
            <a:avLst/>
            <a:gdLst>
              <a:gd name="connsiteX0" fmla="*/ 3243583 w 6035716"/>
              <a:gd name="connsiteY0" fmla="*/ 3243582 h 6035716"/>
              <a:gd name="connsiteX1" fmla="*/ 3243583 w 6035716"/>
              <a:gd name="connsiteY1" fmla="*/ 5582443 h 6035716"/>
              <a:gd name="connsiteX2" fmla="*/ 3281238 w 6035716"/>
              <a:gd name="connsiteY2" fmla="*/ 5580542 h 6035716"/>
              <a:gd name="connsiteX3" fmla="*/ 4839353 w 6035716"/>
              <a:gd name="connsiteY3" fmla="*/ 4839353 h 6035716"/>
              <a:gd name="connsiteX4" fmla="*/ 4956669 w 6035716"/>
              <a:gd name="connsiteY4" fmla="*/ 4710273 h 6035716"/>
              <a:gd name="connsiteX5" fmla="*/ 4109875 w 6035716"/>
              <a:gd name="connsiteY5" fmla="*/ 3243582 h 6035716"/>
              <a:gd name="connsiteX6" fmla="*/ 1925843 w 6035716"/>
              <a:gd name="connsiteY6" fmla="*/ 3243582 h 6035716"/>
              <a:gd name="connsiteX7" fmla="*/ 1079047 w 6035716"/>
              <a:gd name="connsiteY7" fmla="*/ 4710274 h 6035716"/>
              <a:gd name="connsiteX8" fmla="*/ 1196363 w 6035716"/>
              <a:gd name="connsiteY8" fmla="*/ 4839353 h 6035716"/>
              <a:gd name="connsiteX9" fmla="*/ 2754479 w 6035716"/>
              <a:gd name="connsiteY9" fmla="*/ 5580542 h 6035716"/>
              <a:gd name="connsiteX10" fmla="*/ 2792135 w 6035716"/>
              <a:gd name="connsiteY10" fmla="*/ 5582443 h 6035716"/>
              <a:gd name="connsiteX11" fmla="*/ 2792135 w 6035716"/>
              <a:gd name="connsiteY11" fmla="*/ 3243582 h 6035716"/>
              <a:gd name="connsiteX12" fmla="*/ 3017859 w 6035716"/>
              <a:gd name="connsiteY12" fmla="*/ 1352155 h 6035716"/>
              <a:gd name="connsiteX13" fmla="*/ 2186487 w 6035716"/>
              <a:gd name="connsiteY13" fmla="*/ 2792134 h 6035716"/>
              <a:gd name="connsiteX14" fmla="*/ 3849231 w 6035716"/>
              <a:gd name="connsiteY14" fmla="*/ 2792134 h 6035716"/>
              <a:gd name="connsiteX15" fmla="*/ 3020810 w 6035716"/>
              <a:gd name="connsiteY15" fmla="*/ 442024 h 6035716"/>
              <a:gd name="connsiteX16" fmla="*/ 3185968 w 6035716"/>
              <a:gd name="connsiteY16" fmla="*/ 740549 h 6035716"/>
              <a:gd name="connsiteX17" fmla="*/ 3186018 w 6035716"/>
              <a:gd name="connsiteY17" fmla="*/ 740520 h 6035716"/>
              <a:gd name="connsiteX18" fmla="*/ 5245409 w 6035716"/>
              <a:gd name="connsiteY18" fmla="*/ 4307492 h 6035716"/>
              <a:gd name="connsiteX19" fmla="*/ 5282934 w 6035716"/>
              <a:gd name="connsiteY19" fmla="*/ 4245725 h 6035716"/>
              <a:gd name="connsiteX20" fmla="*/ 5593841 w 6035716"/>
              <a:gd name="connsiteY20" fmla="*/ 3017858 h 6035716"/>
              <a:gd name="connsiteX21" fmla="*/ 3281238 w 6035716"/>
              <a:gd name="connsiteY21" fmla="*/ 455175 h 6035716"/>
              <a:gd name="connsiteX22" fmla="*/ 3015670 w 6035716"/>
              <a:gd name="connsiteY22" fmla="*/ 441986 h 6035716"/>
              <a:gd name="connsiteX23" fmla="*/ 2754479 w 6035716"/>
              <a:gd name="connsiteY23" fmla="*/ 455175 h 6035716"/>
              <a:gd name="connsiteX24" fmla="*/ 441875 w 6035716"/>
              <a:gd name="connsiteY24" fmla="*/ 3017858 h 6035716"/>
              <a:gd name="connsiteX25" fmla="*/ 752782 w 6035716"/>
              <a:gd name="connsiteY25" fmla="*/ 4245725 h 6035716"/>
              <a:gd name="connsiteX26" fmla="*/ 790307 w 6035716"/>
              <a:gd name="connsiteY26" fmla="*/ 4307492 h 6035716"/>
              <a:gd name="connsiteX27" fmla="*/ 2849700 w 6035716"/>
              <a:gd name="connsiteY27" fmla="*/ 740520 h 6035716"/>
              <a:gd name="connsiteX28" fmla="*/ 2850312 w 6035716"/>
              <a:gd name="connsiteY28" fmla="*/ 740873 h 6035716"/>
              <a:gd name="connsiteX29" fmla="*/ 3017858 w 6035716"/>
              <a:gd name="connsiteY29" fmla="*/ 0 h 6035716"/>
              <a:gd name="connsiteX30" fmla="*/ 6035716 w 6035716"/>
              <a:gd name="connsiteY30" fmla="*/ 3017858 h 6035716"/>
              <a:gd name="connsiteX31" fmla="*/ 3017858 w 6035716"/>
              <a:gd name="connsiteY31" fmla="*/ 6035716 h 6035716"/>
              <a:gd name="connsiteX32" fmla="*/ 0 w 6035716"/>
              <a:gd name="connsiteY32" fmla="*/ 3017858 h 6035716"/>
              <a:gd name="connsiteX33" fmla="*/ 3017858 w 6035716"/>
              <a:gd name="connsiteY33" fmla="*/ 0 h 603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35716" h="6035716">
                <a:moveTo>
                  <a:pt x="3243583" y="3243582"/>
                </a:moveTo>
                <a:lnTo>
                  <a:pt x="3243583" y="5582443"/>
                </a:lnTo>
                <a:lnTo>
                  <a:pt x="3281238" y="5580542"/>
                </a:lnTo>
                <a:cubicBezTo>
                  <a:pt x="3887417" y="5518981"/>
                  <a:pt x="4431462" y="5247244"/>
                  <a:pt x="4839353" y="4839353"/>
                </a:cubicBezTo>
                <a:lnTo>
                  <a:pt x="4956669" y="4710273"/>
                </a:lnTo>
                <a:lnTo>
                  <a:pt x="4109875" y="3243582"/>
                </a:lnTo>
                <a:close/>
                <a:moveTo>
                  <a:pt x="1925843" y="3243582"/>
                </a:moveTo>
                <a:lnTo>
                  <a:pt x="1079047" y="4710274"/>
                </a:lnTo>
                <a:lnTo>
                  <a:pt x="1196363" y="4839353"/>
                </a:lnTo>
                <a:cubicBezTo>
                  <a:pt x="1604254" y="5247244"/>
                  <a:pt x="2148300" y="5518981"/>
                  <a:pt x="2754479" y="5580542"/>
                </a:cubicBezTo>
                <a:lnTo>
                  <a:pt x="2792135" y="5582443"/>
                </a:lnTo>
                <a:lnTo>
                  <a:pt x="2792135" y="3243582"/>
                </a:lnTo>
                <a:close/>
                <a:moveTo>
                  <a:pt x="3017859" y="1352155"/>
                </a:moveTo>
                <a:lnTo>
                  <a:pt x="2186487" y="2792134"/>
                </a:lnTo>
                <a:lnTo>
                  <a:pt x="3849231" y="2792134"/>
                </a:lnTo>
                <a:close/>
                <a:moveTo>
                  <a:pt x="3020810" y="442024"/>
                </a:moveTo>
                <a:lnTo>
                  <a:pt x="3185968" y="740549"/>
                </a:lnTo>
                <a:lnTo>
                  <a:pt x="3186018" y="740520"/>
                </a:lnTo>
                <a:lnTo>
                  <a:pt x="5245409" y="4307492"/>
                </a:lnTo>
                <a:lnTo>
                  <a:pt x="5282934" y="4245725"/>
                </a:lnTo>
                <a:cubicBezTo>
                  <a:pt x="5481213" y="3880725"/>
                  <a:pt x="5593841" y="3462444"/>
                  <a:pt x="5593841" y="3017858"/>
                </a:cubicBezTo>
                <a:cubicBezTo>
                  <a:pt x="5593841" y="1684099"/>
                  <a:pt x="4580193" y="587091"/>
                  <a:pt x="3281238" y="455175"/>
                </a:cubicBezTo>
                <a:close/>
                <a:moveTo>
                  <a:pt x="3015670" y="441986"/>
                </a:moveTo>
                <a:lnTo>
                  <a:pt x="2754479" y="455175"/>
                </a:lnTo>
                <a:cubicBezTo>
                  <a:pt x="1455524" y="587091"/>
                  <a:pt x="441875" y="1684099"/>
                  <a:pt x="441875" y="3017858"/>
                </a:cubicBezTo>
                <a:cubicBezTo>
                  <a:pt x="441875" y="3462444"/>
                  <a:pt x="554503" y="3880725"/>
                  <a:pt x="752782" y="4245725"/>
                </a:cubicBezTo>
                <a:lnTo>
                  <a:pt x="790307" y="4307492"/>
                </a:lnTo>
                <a:lnTo>
                  <a:pt x="2849700" y="740520"/>
                </a:lnTo>
                <a:lnTo>
                  <a:pt x="2850312" y="740873"/>
                </a:lnTo>
                <a:close/>
                <a:moveTo>
                  <a:pt x="3017858" y="0"/>
                </a:moveTo>
                <a:cubicBezTo>
                  <a:pt x="4684575" y="0"/>
                  <a:pt x="6035716" y="1351141"/>
                  <a:pt x="6035716" y="3017858"/>
                </a:cubicBezTo>
                <a:cubicBezTo>
                  <a:pt x="6035716" y="4684575"/>
                  <a:pt x="4684575" y="6035716"/>
                  <a:pt x="3017858" y="6035716"/>
                </a:cubicBezTo>
                <a:cubicBezTo>
                  <a:pt x="1351141" y="6035716"/>
                  <a:pt x="0" y="4684575"/>
                  <a:pt x="0" y="3017858"/>
                </a:cubicBezTo>
                <a:cubicBezTo>
                  <a:pt x="0" y="1351141"/>
                  <a:pt x="1351141" y="0"/>
                  <a:pt x="3017858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9884410" y="290390"/>
            <a:ext cx="1957705" cy="306705"/>
          </a:xfrm>
          <a:prstGeom prst="rect">
            <a:avLst/>
          </a:prstGeom>
          <a:blipFill rotWithShape="1">
            <a:blip r:embed="rId3">
              <a:alphaModFix amt="37000"/>
            </a:blip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823">
                  <a:alpha val="0"/>
                </a:srgbClr>
              </a:gs>
              <a:gs pos="72000">
                <a:srgbClr val="000922">
                  <a:alpha val="9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8"/>
          <p:cNvSpPr/>
          <p:nvPr userDrawn="1"/>
        </p:nvSpPr>
        <p:spPr>
          <a:xfrm>
            <a:off x="361315" y="185932"/>
            <a:ext cx="515620" cy="515620"/>
          </a:xfrm>
          <a:custGeom>
            <a:avLst/>
            <a:gdLst>
              <a:gd name="connsiteX0" fmla="*/ 3243583 w 6035716"/>
              <a:gd name="connsiteY0" fmla="*/ 3243582 h 6035716"/>
              <a:gd name="connsiteX1" fmla="*/ 3243583 w 6035716"/>
              <a:gd name="connsiteY1" fmla="*/ 5582443 h 6035716"/>
              <a:gd name="connsiteX2" fmla="*/ 3281238 w 6035716"/>
              <a:gd name="connsiteY2" fmla="*/ 5580542 h 6035716"/>
              <a:gd name="connsiteX3" fmla="*/ 4839353 w 6035716"/>
              <a:gd name="connsiteY3" fmla="*/ 4839353 h 6035716"/>
              <a:gd name="connsiteX4" fmla="*/ 4956669 w 6035716"/>
              <a:gd name="connsiteY4" fmla="*/ 4710273 h 6035716"/>
              <a:gd name="connsiteX5" fmla="*/ 4109875 w 6035716"/>
              <a:gd name="connsiteY5" fmla="*/ 3243582 h 6035716"/>
              <a:gd name="connsiteX6" fmla="*/ 1925843 w 6035716"/>
              <a:gd name="connsiteY6" fmla="*/ 3243582 h 6035716"/>
              <a:gd name="connsiteX7" fmla="*/ 1079047 w 6035716"/>
              <a:gd name="connsiteY7" fmla="*/ 4710274 h 6035716"/>
              <a:gd name="connsiteX8" fmla="*/ 1196363 w 6035716"/>
              <a:gd name="connsiteY8" fmla="*/ 4839353 h 6035716"/>
              <a:gd name="connsiteX9" fmla="*/ 2754479 w 6035716"/>
              <a:gd name="connsiteY9" fmla="*/ 5580542 h 6035716"/>
              <a:gd name="connsiteX10" fmla="*/ 2792135 w 6035716"/>
              <a:gd name="connsiteY10" fmla="*/ 5582443 h 6035716"/>
              <a:gd name="connsiteX11" fmla="*/ 2792135 w 6035716"/>
              <a:gd name="connsiteY11" fmla="*/ 3243582 h 6035716"/>
              <a:gd name="connsiteX12" fmla="*/ 3017859 w 6035716"/>
              <a:gd name="connsiteY12" fmla="*/ 1352155 h 6035716"/>
              <a:gd name="connsiteX13" fmla="*/ 2186487 w 6035716"/>
              <a:gd name="connsiteY13" fmla="*/ 2792134 h 6035716"/>
              <a:gd name="connsiteX14" fmla="*/ 3849231 w 6035716"/>
              <a:gd name="connsiteY14" fmla="*/ 2792134 h 6035716"/>
              <a:gd name="connsiteX15" fmla="*/ 3020810 w 6035716"/>
              <a:gd name="connsiteY15" fmla="*/ 442024 h 6035716"/>
              <a:gd name="connsiteX16" fmla="*/ 3185968 w 6035716"/>
              <a:gd name="connsiteY16" fmla="*/ 740549 h 6035716"/>
              <a:gd name="connsiteX17" fmla="*/ 3186018 w 6035716"/>
              <a:gd name="connsiteY17" fmla="*/ 740520 h 6035716"/>
              <a:gd name="connsiteX18" fmla="*/ 5245409 w 6035716"/>
              <a:gd name="connsiteY18" fmla="*/ 4307492 h 6035716"/>
              <a:gd name="connsiteX19" fmla="*/ 5282934 w 6035716"/>
              <a:gd name="connsiteY19" fmla="*/ 4245725 h 6035716"/>
              <a:gd name="connsiteX20" fmla="*/ 5593841 w 6035716"/>
              <a:gd name="connsiteY20" fmla="*/ 3017858 h 6035716"/>
              <a:gd name="connsiteX21" fmla="*/ 3281238 w 6035716"/>
              <a:gd name="connsiteY21" fmla="*/ 455175 h 6035716"/>
              <a:gd name="connsiteX22" fmla="*/ 3015670 w 6035716"/>
              <a:gd name="connsiteY22" fmla="*/ 441986 h 6035716"/>
              <a:gd name="connsiteX23" fmla="*/ 2754479 w 6035716"/>
              <a:gd name="connsiteY23" fmla="*/ 455175 h 6035716"/>
              <a:gd name="connsiteX24" fmla="*/ 441875 w 6035716"/>
              <a:gd name="connsiteY24" fmla="*/ 3017858 h 6035716"/>
              <a:gd name="connsiteX25" fmla="*/ 752782 w 6035716"/>
              <a:gd name="connsiteY25" fmla="*/ 4245725 h 6035716"/>
              <a:gd name="connsiteX26" fmla="*/ 790307 w 6035716"/>
              <a:gd name="connsiteY26" fmla="*/ 4307492 h 6035716"/>
              <a:gd name="connsiteX27" fmla="*/ 2849700 w 6035716"/>
              <a:gd name="connsiteY27" fmla="*/ 740520 h 6035716"/>
              <a:gd name="connsiteX28" fmla="*/ 2850312 w 6035716"/>
              <a:gd name="connsiteY28" fmla="*/ 740873 h 6035716"/>
              <a:gd name="connsiteX29" fmla="*/ 3017858 w 6035716"/>
              <a:gd name="connsiteY29" fmla="*/ 0 h 6035716"/>
              <a:gd name="connsiteX30" fmla="*/ 6035716 w 6035716"/>
              <a:gd name="connsiteY30" fmla="*/ 3017858 h 6035716"/>
              <a:gd name="connsiteX31" fmla="*/ 3017858 w 6035716"/>
              <a:gd name="connsiteY31" fmla="*/ 6035716 h 6035716"/>
              <a:gd name="connsiteX32" fmla="*/ 0 w 6035716"/>
              <a:gd name="connsiteY32" fmla="*/ 3017858 h 6035716"/>
              <a:gd name="connsiteX33" fmla="*/ 3017858 w 6035716"/>
              <a:gd name="connsiteY33" fmla="*/ 0 h 603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35716" h="6035716">
                <a:moveTo>
                  <a:pt x="3243583" y="3243582"/>
                </a:moveTo>
                <a:lnTo>
                  <a:pt x="3243583" y="5582443"/>
                </a:lnTo>
                <a:lnTo>
                  <a:pt x="3281238" y="5580542"/>
                </a:lnTo>
                <a:cubicBezTo>
                  <a:pt x="3887417" y="5518981"/>
                  <a:pt x="4431462" y="5247244"/>
                  <a:pt x="4839353" y="4839353"/>
                </a:cubicBezTo>
                <a:lnTo>
                  <a:pt x="4956669" y="4710273"/>
                </a:lnTo>
                <a:lnTo>
                  <a:pt x="4109875" y="3243582"/>
                </a:lnTo>
                <a:close/>
                <a:moveTo>
                  <a:pt x="1925843" y="3243582"/>
                </a:moveTo>
                <a:lnTo>
                  <a:pt x="1079047" y="4710274"/>
                </a:lnTo>
                <a:lnTo>
                  <a:pt x="1196363" y="4839353"/>
                </a:lnTo>
                <a:cubicBezTo>
                  <a:pt x="1604254" y="5247244"/>
                  <a:pt x="2148300" y="5518981"/>
                  <a:pt x="2754479" y="5580542"/>
                </a:cubicBezTo>
                <a:lnTo>
                  <a:pt x="2792135" y="5582443"/>
                </a:lnTo>
                <a:lnTo>
                  <a:pt x="2792135" y="3243582"/>
                </a:lnTo>
                <a:close/>
                <a:moveTo>
                  <a:pt x="3017859" y="1352155"/>
                </a:moveTo>
                <a:lnTo>
                  <a:pt x="2186487" y="2792134"/>
                </a:lnTo>
                <a:lnTo>
                  <a:pt x="3849231" y="2792134"/>
                </a:lnTo>
                <a:close/>
                <a:moveTo>
                  <a:pt x="3020810" y="442024"/>
                </a:moveTo>
                <a:lnTo>
                  <a:pt x="3185968" y="740549"/>
                </a:lnTo>
                <a:lnTo>
                  <a:pt x="3186018" y="740520"/>
                </a:lnTo>
                <a:lnTo>
                  <a:pt x="5245409" y="4307492"/>
                </a:lnTo>
                <a:lnTo>
                  <a:pt x="5282934" y="4245725"/>
                </a:lnTo>
                <a:cubicBezTo>
                  <a:pt x="5481213" y="3880725"/>
                  <a:pt x="5593841" y="3462444"/>
                  <a:pt x="5593841" y="3017858"/>
                </a:cubicBezTo>
                <a:cubicBezTo>
                  <a:pt x="5593841" y="1684099"/>
                  <a:pt x="4580193" y="587091"/>
                  <a:pt x="3281238" y="455175"/>
                </a:cubicBezTo>
                <a:close/>
                <a:moveTo>
                  <a:pt x="3015670" y="441986"/>
                </a:moveTo>
                <a:lnTo>
                  <a:pt x="2754479" y="455175"/>
                </a:lnTo>
                <a:cubicBezTo>
                  <a:pt x="1455524" y="587091"/>
                  <a:pt x="441875" y="1684099"/>
                  <a:pt x="441875" y="3017858"/>
                </a:cubicBezTo>
                <a:cubicBezTo>
                  <a:pt x="441875" y="3462444"/>
                  <a:pt x="554503" y="3880725"/>
                  <a:pt x="752782" y="4245725"/>
                </a:cubicBezTo>
                <a:lnTo>
                  <a:pt x="790307" y="4307492"/>
                </a:lnTo>
                <a:lnTo>
                  <a:pt x="2849700" y="740520"/>
                </a:lnTo>
                <a:lnTo>
                  <a:pt x="2850312" y="740873"/>
                </a:lnTo>
                <a:close/>
                <a:moveTo>
                  <a:pt x="3017858" y="0"/>
                </a:moveTo>
                <a:cubicBezTo>
                  <a:pt x="4684575" y="0"/>
                  <a:pt x="6035716" y="1351141"/>
                  <a:pt x="6035716" y="3017858"/>
                </a:cubicBezTo>
                <a:cubicBezTo>
                  <a:pt x="6035716" y="4684575"/>
                  <a:pt x="4684575" y="6035716"/>
                  <a:pt x="3017858" y="6035716"/>
                </a:cubicBezTo>
                <a:cubicBezTo>
                  <a:pt x="1351141" y="6035716"/>
                  <a:pt x="0" y="4684575"/>
                  <a:pt x="0" y="3017858"/>
                </a:cubicBezTo>
                <a:cubicBezTo>
                  <a:pt x="0" y="1351141"/>
                  <a:pt x="1351141" y="0"/>
                  <a:pt x="30178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9884410" y="290390"/>
            <a:ext cx="1957705" cy="306705"/>
          </a:xfrm>
          <a:prstGeom prst="rect">
            <a:avLst/>
          </a:prstGeom>
          <a:blipFill rotWithShape="1">
            <a:blip r:embed="rId3">
              <a:alphaModFix amt="37000"/>
            </a:blip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E3A97-0511-45D5-AC21-73C550C36158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3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45" Type="http://schemas.openxmlformats.org/officeDocument/2006/relationships/image" Target="../media/image82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4" Type="http://schemas.openxmlformats.org/officeDocument/2006/relationships/image" Target="../media/image8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Relationship Id="rId20" Type="http://schemas.openxmlformats.org/officeDocument/2006/relationships/image" Target="../media/image57.png"/><Relationship Id="rId41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0.xml"/><Relationship Id="rId7" Type="http://schemas.openxmlformats.org/officeDocument/2006/relationships/notesSlide" Target="../notesSlides/notesSlide35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r="5887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PA_矩形 4"/>
          <p:cNvSpPr/>
          <p:nvPr>
            <p:custDataLst>
              <p:tags r:id="rId2"/>
            </p:custDataLst>
          </p:nvPr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6" name="PA_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09588"/>
            <a:ext cx="12192000" cy="6858000"/>
          </a:xfrm>
          <a:prstGeom prst="rect">
            <a:avLst/>
          </a:prstGeom>
        </p:spPr>
      </p:pic>
      <p:pic>
        <p:nvPicPr>
          <p:cNvPr id="7" name="PA_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>
            <a:fillRect/>
          </a:stretch>
        </p:blipFill>
        <p:spPr>
          <a:xfrm>
            <a:off x="7870913" y="1784474"/>
            <a:ext cx="5225144" cy="6817391"/>
          </a:xfrm>
          <a:prstGeom prst="rect">
            <a:avLst/>
          </a:prstGeom>
        </p:spPr>
      </p:pic>
      <p:sp>
        <p:nvSpPr>
          <p:cNvPr id="9" name="PA_燕尾形 12"/>
          <p:cNvSpPr>
            <a:spLocks noChangeAspect="1"/>
          </p:cNvSpPr>
          <p:nvPr>
            <p:custDataLst>
              <p:tags r:id="rId5"/>
            </p:custDataLst>
          </p:nvPr>
        </p:nvSpPr>
        <p:spPr>
          <a:xfrm rot="5400000">
            <a:off x="6056587" y="4181100"/>
            <a:ext cx="128300" cy="262178"/>
          </a:xfrm>
          <a:prstGeom prst="chevron">
            <a:avLst>
              <a:gd name="adj" fmla="val 8829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" name="PA_文本框 9"/>
          <p:cNvSpPr txBox="1"/>
          <p:nvPr>
            <p:custDataLst>
              <p:tags r:id="rId6"/>
            </p:custDataLst>
          </p:nvPr>
        </p:nvSpPr>
        <p:spPr>
          <a:xfrm>
            <a:off x="1788159" y="2730500"/>
            <a:ext cx="953298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847" dirty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rPr>
              <a:t>UBML</a:t>
            </a:r>
            <a:r>
              <a:rPr lang="zh-CN" altLang="en-US" sz="6000" spc="847" dirty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rPr>
              <a:t>低代码开发之道</a:t>
            </a:r>
          </a:p>
        </p:txBody>
      </p:sp>
      <p:sp>
        <p:nvSpPr>
          <p:cNvPr id="11" name="PA_文本框 10"/>
          <p:cNvSpPr txBox="1"/>
          <p:nvPr>
            <p:custDataLst>
              <p:tags r:id="rId7"/>
            </p:custDataLst>
          </p:nvPr>
        </p:nvSpPr>
        <p:spPr>
          <a:xfrm>
            <a:off x="4622805" y="4879148"/>
            <a:ext cx="299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郝志北  </a:t>
            </a:r>
            <a:endParaRPr lang="en-US" altLang="zh-CN" sz="2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pic>
        <p:nvPicPr>
          <p:cNvPr id="12" name="Picture 2" descr="D:\快盘\130425PPT模板与规范\标志-蓝.png"/>
          <p:cNvPicPr>
            <a:picLocks noChangeAspect="1" noChangeArrowheads="1"/>
          </p:cNvPicPr>
          <p:nvPr/>
        </p:nvPicPr>
        <p:blipFill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19" y="270878"/>
            <a:ext cx="1952512" cy="34572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任意多边形: 形状 18"/>
          <p:cNvSpPr/>
          <p:nvPr/>
        </p:nvSpPr>
        <p:spPr>
          <a:xfrm>
            <a:off x="361315" y="185932"/>
            <a:ext cx="515620" cy="515620"/>
          </a:xfrm>
          <a:custGeom>
            <a:avLst/>
            <a:gdLst>
              <a:gd name="connsiteX0" fmla="*/ 3243583 w 6035716"/>
              <a:gd name="connsiteY0" fmla="*/ 3243582 h 6035716"/>
              <a:gd name="connsiteX1" fmla="*/ 3243583 w 6035716"/>
              <a:gd name="connsiteY1" fmla="*/ 5582443 h 6035716"/>
              <a:gd name="connsiteX2" fmla="*/ 3281238 w 6035716"/>
              <a:gd name="connsiteY2" fmla="*/ 5580542 h 6035716"/>
              <a:gd name="connsiteX3" fmla="*/ 4839353 w 6035716"/>
              <a:gd name="connsiteY3" fmla="*/ 4839353 h 6035716"/>
              <a:gd name="connsiteX4" fmla="*/ 4956669 w 6035716"/>
              <a:gd name="connsiteY4" fmla="*/ 4710273 h 6035716"/>
              <a:gd name="connsiteX5" fmla="*/ 4109875 w 6035716"/>
              <a:gd name="connsiteY5" fmla="*/ 3243582 h 6035716"/>
              <a:gd name="connsiteX6" fmla="*/ 1925843 w 6035716"/>
              <a:gd name="connsiteY6" fmla="*/ 3243582 h 6035716"/>
              <a:gd name="connsiteX7" fmla="*/ 1079047 w 6035716"/>
              <a:gd name="connsiteY7" fmla="*/ 4710274 h 6035716"/>
              <a:gd name="connsiteX8" fmla="*/ 1196363 w 6035716"/>
              <a:gd name="connsiteY8" fmla="*/ 4839353 h 6035716"/>
              <a:gd name="connsiteX9" fmla="*/ 2754479 w 6035716"/>
              <a:gd name="connsiteY9" fmla="*/ 5580542 h 6035716"/>
              <a:gd name="connsiteX10" fmla="*/ 2792135 w 6035716"/>
              <a:gd name="connsiteY10" fmla="*/ 5582443 h 6035716"/>
              <a:gd name="connsiteX11" fmla="*/ 2792135 w 6035716"/>
              <a:gd name="connsiteY11" fmla="*/ 3243582 h 6035716"/>
              <a:gd name="connsiteX12" fmla="*/ 3017859 w 6035716"/>
              <a:gd name="connsiteY12" fmla="*/ 1352155 h 6035716"/>
              <a:gd name="connsiteX13" fmla="*/ 2186487 w 6035716"/>
              <a:gd name="connsiteY13" fmla="*/ 2792134 h 6035716"/>
              <a:gd name="connsiteX14" fmla="*/ 3849231 w 6035716"/>
              <a:gd name="connsiteY14" fmla="*/ 2792134 h 6035716"/>
              <a:gd name="connsiteX15" fmla="*/ 3020810 w 6035716"/>
              <a:gd name="connsiteY15" fmla="*/ 442024 h 6035716"/>
              <a:gd name="connsiteX16" fmla="*/ 3185968 w 6035716"/>
              <a:gd name="connsiteY16" fmla="*/ 740549 h 6035716"/>
              <a:gd name="connsiteX17" fmla="*/ 3186018 w 6035716"/>
              <a:gd name="connsiteY17" fmla="*/ 740520 h 6035716"/>
              <a:gd name="connsiteX18" fmla="*/ 5245409 w 6035716"/>
              <a:gd name="connsiteY18" fmla="*/ 4307492 h 6035716"/>
              <a:gd name="connsiteX19" fmla="*/ 5282934 w 6035716"/>
              <a:gd name="connsiteY19" fmla="*/ 4245725 h 6035716"/>
              <a:gd name="connsiteX20" fmla="*/ 5593841 w 6035716"/>
              <a:gd name="connsiteY20" fmla="*/ 3017858 h 6035716"/>
              <a:gd name="connsiteX21" fmla="*/ 3281238 w 6035716"/>
              <a:gd name="connsiteY21" fmla="*/ 455175 h 6035716"/>
              <a:gd name="connsiteX22" fmla="*/ 3015670 w 6035716"/>
              <a:gd name="connsiteY22" fmla="*/ 441986 h 6035716"/>
              <a:gd name="connsiteX23" fmla="*/ 2754479 w 6035716"/>
              <a:gd name="connsiteY23" fmla="*/ 455175 h 6035716"/>
              <a:gd name="connsiteX24" fmla="*/ 441875 w 6035716"/>
              <a:gd name="connsiteY24" fmla="*/ 3017858 h 6035716"/>
              <a:gd name="connsiteX25" fmla="*/ 752782 w 6035716"/>
              <a:gd name="connsiteY25" fmla="*/ 4245725 h 6035716"/>
              <a:gd name="connsiteX26" fmla="*/ 790307 w 6035716"/>
              <a:gd name="connsiteY26" fmla="*/ 4307492 h 6035716"/>
              <a:gd name="connsiteX27" fmla="*/ 2849700 w 6035716"/>
              <a:gd name="connsiteY27" fmla="*/ 740520 h 6035716"/>
              <a:gd name="connsiteX28" fmla="*/ 2850312 w 6035716"/>
              <a:gd name="connsiteY28" fmla="*/ 740873 h 6035716"/>
              <a:gd name="connsiteX29" fmla="*/ 3017858 w 6035716"/>
              <a:gd name="connsiteY29" fmla="*/ 0 h 6035716"/>
              <a:gd name="connsiteX30" fmla="*/ 6035716 w 6035716"/>
              <a:gd name="connsiteY30" fmla="*/ 3017858 h 6035716"/>
              <a:gd name="connsiteX31" fmla="*/ 3017858 w 6035716"/>
              <a:gd name="connsiteY31" fmla="*/ 6035716 h 6035716"/>
              <a:gd name="connsiteX32" fmla="*/ 0 w 6035716"/>
              <a:gd name="connsiteY32" fmla="*/ 3017858 h 6035716"/>
              <a:gd name="connsiteX33" fmla="*/ 3017858 w 6035716"/>
              <a:gd name="connsiteY33" fmla="*/ 0 h 603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35716" h="6035716">
                <a:moveTo>
                  <a:pt x="3243583" y="3243582"/>
                </a:moveTo>
                <a:lnTo>
                  <a:pt x="3243583" y="5582443"/>
                </a:lnTo>
                <a:lnTo>
                  <a:pt x="3281238" y="5580542"/>
                </a:lnTo>
                <a:cubicBezTo>
                  <a:pt x="3887417" y="5518981"/>
                  <a:pt x="4431462" y="5247244"/>
                  <a:pt x="4839353" y="4839353"/>
                </a:cubicBezTo>
                <a:lnTo>
                  <a:pt x="4956669" y="4710273"/>
                </a:lnTo>
                <a:lnTo>
                  <a:pt x="4109875" y="3243582"/>
                </a:lnTo>
                <a:close/>
                <a:moveTo>
                  <a:pt x="1925843" y="3243582"/>
                </a:moveTo>
                <a:lnTo>
                  <a:pt x="1079047" y="4710274"/>
                </a:lnTo>
                <a:lnTo>
                  <a:pt x="1196363" y="4839353"/>
                </a:lnTo>
                <a:cubicBezTo>
                  <a:pt x="1604254" y="5247244"/>
                  <a:pt x="2148300" y="5518981"/>
                  <a:pt x="2754479" y="5580542"/>
                </a:cubicBezTo>
                <a:lnTo>
                  <a:pt x="2792135" y="5582443"/>
                </a:lnTo>
                <a:lnTo>
                  <a:pt x="2792135" y="3243582"/>
                </a:lnTo>
                <a:close/>
                <a:moveTo>
                  <a:pt x="3017859" y="1352155"/>
                </a:moveTo>
                <a:lnTo>
                  <a:pt x="2186487" y="2792134"/>
                </a:lnTo>
                <a:lnTo>
                  <a:pt x="3849231" y="2792134"/>
                </a:lnTo>
                <a:close/>
                <a:moveTo>
                  <a:pt x="3020810" y="442024"/>
                </a:moveTo>
                <a:lnTo>
                  <a:pt x="3185968" y="740549"/>
                </a:lnTo>
                <a:lnTo>
                  <a:pt x="3186018" y="740520"/>
                </a:lnTo>
                <a:lnTo>
                  <a:pt x="5245409" y="4307492"/>
                </a:lnTo>
                <a:lnTo>
                  <a:pt x="5282934" y="4245725"/>
                </a:lnTo>
                <a:cubicBezTo>
                  <a:pt x="5481213" y="3880725"/>
                  <a:pt x="5593841" y="3462444"/>
                  <a:pt x="5593841" y="3017858"/>
                </a:cubicBezTo>
                <a:cubicBezTo>
                  <a:pt x="5593841" y="1684099"/>
                  <a:pt x="4580193" y="587091"/>
                  <a:pt x="3281238" y="455175"/>
                </a:cubicBezTo>
                <a:close/>
                <a:moveTo>
                  <a:pt x="3015670" y="441986"/>
                </a:moveTo>
                <a:lnTo>
                  <a:pt x="2754479" y="455175"/>
                </a:lnTo>
                <a:cubicBezTo>
                  <a:pt x="1455524" y="587091"/>
                  <a:pt x="441875" y="1684099"/>
                  <a:pt x="441875" y="3017858"/>
                </a:cubicBezTo>
                <a:cubicBezTo>
                  <a:pt x="441875" y="3462444"/>
                  <a:pt x="554503" y="3880725"/>
                  <a:pt x="752782" y="4245725"/>
                </a:cubicBezTo>
                <a:lnTo>
                  <a:pt x="790307" y="4307492"/>
                </a:lnTo>
                <a:lnTo>
                  <a:pt x="2849700" y="740520"/>
                </a:lnTo>
                <a:lnTo>
                  <a:pt x="2850312" y="740873"/>
                </a:lnTo>
                <a:close/>
                <a:moveTo>
                  <a:pt x="3017858" y="0"/>
                </a:moveTo>
                <a:cubicBezTo>
                  <a:pt x="4684575" y="0"/>
                  <a:pt x="6035716" y="1351141"/>
                  <a:pt x="6035716" y="3017858"/>
                </a:cubicBezTo>
                <a:cubicBezTo>
                  <a:pt x="6035716" y="4684575"/>
                  <a:pt x="4684575" y="6035716"/>
                  <a:pt x="3017858" y="6035716"/>
                </a:cubicBezTo>
                <a:cubicBezTo>
                  <a:pt x="1351141" y="6035716"/>
                  <a:pt x="0" y="4684575"/>
                  <a:pt x="0" y="3017858"/>
                </a:cubicBezTo>
                <a:cubicBezTo>
                  <a:pt x="0" y="1351141"/>
                  <a:pt x="1351141" y="0"/>
                  <a:pt x="30178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1"/>
          <p:cNvSpPr txBox="1"/>
          <p:nvPr/>
        </p:nvSpPr>
        <p:spPr bwMode="auto">
          <a:xfrm>
            <a:off x="1128059" y="38100"/>
            <a:ext cx="12040571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定位：UBML在开发语言层级的功能定位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338098" y="4944024"/>
            <a:ext cx="10231866" cy="1008686"/>
            <a:chOff x="947349" y="5372662"/>
            <a:chExt cx="10231866" cy="1154746"/>
          </a:xfrm>
        </p:grpSpPr>
        <p:sp>
          <p:nvSpPr>
            <p:cNvPr id="32" name="矩形 31"/>
            <p:cNvSpPr/>
            <p:nvPr/>
          </p:nvSpPr>
          <p:spPr bwMode="auto">
            <a:xfrm>
              <a:off x="947350" y="6013101"/>
              <a:ext cx="10231865" cy="5143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vert="horz" wrap="square" lIns="0" tIns="0" rIns="0" bIns="0" numCol="1" rtlCol="0" anchor="ctr" anchorCtr="0" compatLnSpc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容器服务(K8s、Docker)</a:t>
              </a: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947349" y="5372662"/>
              <a:ext cx="10231866" cy="5143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vert="horz" wrap="square" lIns="0" tIns="0" rIns="0" bIns="0" numCol="1" rtlCol="0" anchor="ctr" anchorCtr="0" compatLnSpc="0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通用PaaS服务（DevOps、DB、MQ…）</a:t>
              </a:r>
            </a:p>
          </p:txBody>
        </p:sp>
      </p:grpSp>
      <p:sp>
        <p:nvSpPr>
          <p:cNvPr id="34" name="矩形 33"/>
          <p:cNvSpPr/>
          <p:nvPr/>
        </p:nvSpPr>
        <p:spPr bwMode="auto">
          <a:xfrm>
            <a:off x="1354717" y="4459284"/>
            <a:ext cx="2920315" cy="388109"/>
          </a:xfrm>
          <a:prstGeom prst="rect">
            <a:avLst/>
          </a:prstGeom>
          <a:solidFill>
            <a:srgbClr val="2FA6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1" hangingPunct="1"/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① 机器语言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1354717" y="3788868"/>
            <a:ext cx="2920315" cy="433422"/>
          </a:xfrm>
          <a:prstGeom prst="rect">
            <a:avLst/>
          </a:prstGeom>
          <a:solidFill>
            <a:srgbClr val="00B0F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1" hangingPunct="1"/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② 高级语言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Java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）</a:t>
            </a:r>
          </a:p>
        </p:txBody>
      </p:sp>
      <p:sp>
        <p:nvSpPr>
          <p:cNvPr id="37" name="矩形 36"/>
          <p:cNvSpPr/>
          <p:nvPr/>
        </p:nvSpPr>
        <p:spPr bwMode="auto">
          <a:xfrm>
            <a:off x="4627676" y="3788868"/>
            <a:ext cx="1107992" cy="433422"/>
          </a:xfrm>
          <a:prstGeom prst="rect">
            <a:avLst/>
          </a:prstGeom>
          <a:solidFill>
            <a:srgbClr val="00B0F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eaLnBrk="1" hangingPunct="1"/>
            <a:r>
              <a: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  专业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IDE</a:t>
            </a:r>
          </a:p>
        </p:txBody>
      </p:sp>
      <p:sp>
        <p:nvSpPr>
          <p:cNvPr id="56" name="右箭头 55"/>
          <p:cNvSpPr/>
          <p:nvPr/>
        </p:nvSpPr>
        <p:spPr bwMode="auto">
          <a:xfrm>
            <a:off x="5828662" y="3948471"/>
            <a:ext cx="341870" cy="114216"/>
          </a:xfrm>
          <a:prstGeom prst="rightArrow">
            <a:avLst/>
          </a:prstGeom>
          <a:solidFill>
            <a:srgbClr val="00B0F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6243086" y="3788869"/>
            <a:ext cx="1248031" cy="433422"/>
          </a:xfrm>
          <a:prstGeom prst="rect">
            <a:avLst/>
          </a:prstGeom>
          <a:solidFill>
            <a:srgbClr val="00B0F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1" hangingPunct="1"/>
            <a:r>
              <a:rPr lang="en-US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Java Code</a:t>
            </a:r>
          </a:p>
        </p:txBody>
      </p:sp>
      <p:sp>
        <p:nvSpPr>
          <p:cNvPr id="58" name="矩形 57"/>
          <p:cNvSpPr/>
          <p:nvPr/>
        </p:nvSpPr>
        <p:spPr bwMode="auto">
          <a:xfrm>
            <a:off x="6243086" y="4460888"/>
            <a:ext cx="1248031" cy="386506"/>
          </a:xfrm>
          <a:prstGeom prst="rect">
            <a:avLst/>
          </a:prstGeom>
          <a:solidFill>
            <a:srgbClr val="2FA6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1" hangingPunct="1"/>
            <a:r>
              <a:rPr lang="en-US" altLang="zh-CN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App</a:t>
            </a:r>
          </a:p>
        </p:txBody>
      </p:sp>
      <p:sp>
        <p:nvSpPr>
          <p:cNvPr id="59" name="下箭头 58"/>
          <p:cNvSpPr/>
          <p:nvPr/>
        </p:nvSpPr>
        <p:spPr bwMode="auto">
          <a:xfrm>
            <a:off x="6808973" y="4251827"/>
            <a:ext cx="116256" cy="207430"/>
          </a:xfrm>
          <a:prstGeom prst="downArrow">
            <a:avLst/>
          </a:prstGeom>
          <a:solidFill>
            <a:srgbClr val="00B0F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0" name="下箭头 59"/>
          <p:cNvSpPr/>
          <p:nvPr/>
        </p:nvSpPr>
        <p:spPr bwMode="auto">
          <a:xfrm>
            <a:off x="10549655" y="3588750"/>
            <a:ext cx="120564" cy="183216"/>
          </a:xfrm>
          <a:prstGeom prst="downArrow">
            <a:avLst/>
          </a:prstGeom>
          <a:solidFill>
            <a:srgbClr val="0070C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9652954" y="3788868"/>
            <a:ext cx="1916375" cy="433422"/>
          </a:xfrm>
          <a:prstGeom prst="rect">
            <a:avLst/>
          </a:prstGeom>
          <a:solidFill>
            <a:srgbClr val="00B0F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1" hangingPunct="1"/>
            <a:r>
              <a:rPr lang="en-US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Java Code</a:t>
            </a:r>
          </a:p>
        </p:txBody>
      </p:sp>
      <p:sp>
        <p:nvSpPr>
          <p:cNvPr id="62" name="矩形 61"/>
          <p:cNvSpPr/>
          <p:nvPr/>
        </p:nvSpPr>
        <p:spPr bwMode="auto">
          <a:xfrm>
            <a:off x="9652954" y="4459317"/>
            <a:ext cx="1916376" cy="388076"/>
          </a:xfrm>
          <a:prstGeom prst="rect">
            <a:avLst/>
          </a:prstGeom>
          <a:solidFill>
            <a:srgbClr val="2FA6FF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 eaLnBrk="1" hangingPunct="1"/>
            <a:r>
              <a:rPr lang="en-US" altLang="zh-CN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App</a:t>
            </a:r>
          </a:p>
        </p:txBody>
      </p:sp>
      <p:sp>
        <p:nvSpPr>
          <p:cNvPr id="63" name="下箭头 62"/>
          <p:cNvSpPr/>
          <p:nvPr/>
        </p:nvSpPr>
        <p:spPr bwMode="auto">
          <a:xfrm>
            <a:off x="10545238" y="4244143"/>
            <a:ext cx="131805" cy="202929"/>
          </a:xfrm>
          <a:prstGeom prst="downArrow">
            <a:avLst/>
          </a:prstGeom>
          <a:solidFill>
            <a:srgbClr val="00B0F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eaLnBrk="1" hangingPunct="1"/>
            <a:endParaRPr lang="zh-CN" altLang="en-US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354717" y="3027622"/>
            <a:ext cx="2920315" cy="540162"/>
          </a:xfrm>
          <a:prstGeom prst="rect">
            <a:avLst/>
          </a:prstGeom>
          <a:solidFill>
            <a:srgbClr val="0070C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③ 领域特定语言（</a:t>
            </a:r>
            <a:r>
              <a:rPr lang="en-US" altLang="zh-CN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DSL</a:t>
            </a:r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）</a:t>
            </a:r>
          </a:p>
        </p:txBody>
      </p:sp>
      <p:sp>
        <p:nvSpPr>
          <p:cNvPr id="65" name="矩形 64"/>
          <p:cNvSpPr/>
          <p:nvPr/>
        </p:nvSpPr>
        <p:spPr bwMode="auto">
          <a:xfrm>
            <a:off x="7768664" y="3027622"/>
            <a:ext cx="1113376" cy="540162"/>
          </a:xfrm>
          <a:prstGeom prst="rect">
            <a:avLst/>
          </a:prstGeom>
          <a:solidFill>
            <a:srgbClr val="0070C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建模</a:t>
            </a:r>
            <a:r>
              <a:rPr lang="en-US" altLang="zh-CN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IDE</a:t>
            </a:r>
          </a:p>
        </p:txBody>
      </p:sp>
      <p:sp>
        <p:nvSpPr>
          <p:cNvPr id="66" name="右箭头 65"/>
          <p:cNvSpPr/>
          <p:nvPr/>
        </p:nvSpPr>
        <p:spPr bwMode="auto">
          <a:xfrm>
            <a:off x="9092112" y="3243669"/>
            <a:ext cx="341870" cy="108067"/>
          </a:xfrm>
          <a:prstGeom prst="rightArrow">
            <a:avLst/>
          </a:prstGeom>
          <a:solidFill>
            <a:srgbClr val="0070C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9652956" y="3027622"/>
            <a:ext cx="1916374" cy="540162"/>
          </a:xfrm>
          <a:prstGeom prst="rect">
            <a:avLst/>
          </a:prstGeom>
          <a:solidFill>
            <a:srgbClr val="0070C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endParaRPr lang="en-US" altLang="zh-CN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DSL(</a:t>
            </a:r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</a:t>
            </a:r>
            <a:r>
              <a:rPr lang="en-US" altLang="zh-CN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)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cxnSp>
        <p:nvCxnSpPr>
          <p:cNvPr id="68" name="直接连接符 67"/>
          <p:cNvCxnSpPr/>
          <p:nvPr/>
        </p:nvCxnSpPr>
        <p:spPr bwMode="auto">
          <a:xfrm>
            <a:off x="7701189" y="1882305"/>
            <a:ext cx="4412" cy="2971168"/>
          </a:xfrm>
          <a:prstGeom prst="line">
            <a:avLst/>
          </a:prstGeom>
          <a:solidFill>
            <a:srgbClr val="996633"/>
          </a:solidFill>
          <a:ln w="127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69" name="直接连接符 68"/>
          <p:cNvCxnSpPr/>
          <p:nvPr/>
        </p:nvCxnSpPr>
        <p:spPr bwMode="auto">
          <a:xfrm>
            <a:off x="4459980" y="1882305"/>
            <a:ext cx="4523" cy="2971168"/>
          </a:xfrm>
          <a:prstGeom prst="line">
            <a:avLst/>
          </a:prstGeom>
          <a:solidFill>
            <a:srgbClr val="996633"/>
          </a:solidFill>
          <a:ln w="127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70" name="矩形 69"/>
          <p:cNvSpPr/>
          <p:nvPr/>
        </p:nvSpPr>
        <p:spPr>
          <a:xfrm>
            <a:off x="4595105" y="1882305"/>
            <a:ext cx="30396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硬编码开发（</a:t>
            </a:r>
            <a:r>
              <a:rPr lang="en-US" altLang="zh-CN" b="1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Hard Code</a:t>
            </a:r>
            <a:r>
              <a:rPr lang="zh-CN" altLang="en-US" b="1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）</a:t>
            </a:r>
          </a:p>
          <a:p>
            <a:pPr marL="285750" indent="-285750" defTabSz="584200" eaLnBrk="1" fontAlgn="auto"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技术选择灵活，适合创新型应用</a:t>
            </a:r>
            <a:endParaRPr lang="en-US" altLang="zh-CN" sz="14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285750" indent="-285750" defTabSz="584200" eaLnBrk="1" fontAlgn="auto"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开发效率低</a:t>
            </a:r>
            <a:endParaRPr lang="en-US" altLang="zh-CN" sz="14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285750" indent="-285750" defTabSz="584200" eaLnBrk="1" fontAlgn="auto"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代码质量和架构规范性靠人</a:t>
            </a:r>
            <a:endParaRPr lang="zh-CN" altLang="en-US" sz="1400" dirty="0">
              <a:solidFill>
                <a:schemeClr val="bg1"/>
              </a:solidFill>
              <a:latin typeface="MyriadRegular"/>
              <a:ea typeface="黑体" panose="02010600030101010101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753569" y="1882305"/>
            <a:ext cx="4286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84200" eaLnBrk="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低代码开发（</a:t>
            </a:r>
            <a:r>
              <a:rPr lang="en-US" altLang="zh-CN" b="1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Low Code</a:t>
            </a:r>
            <a:r>
              <a:rPr lang="zh-CN" altLang="en-US" b="1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）</a:t>
            </a:r>
          </a:p>
          <a:p>
            <a:pPr marL="285750" indent="-285750" defTabSz="584200" eaLnBrk="1" fontAlgn="auto"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降低开发门槛，大幅提升开发效率</a:t>
            </a:r>
            <a:endParaRPr lang="en-US" altLang="zh-CN" sz="14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285750" indent="-285750" defTabSz="584200" eaLnBrk="1" fontAlgn="auto"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一致性、规范性、质量高</a:t>
            </a:r>
            <a:endParaRPr lang="en-US" altLang="zh-CN" sz="14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285750" indent="-285750" defTabSz="584200" eaLnBrk="1" fontAlgn="auto"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系统不动代码即可灵活配置，支持无代码开发</a:t>
            </a:r>
            <a:endParaRPr lang="en-US" altLang="zh-CN" sz="14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301173" y="2995697"/>
            <a:ext cx="10358008" cy="614842"/>
          </a:xfrm>
          <a:prstGeom prst="roundRect">
            <a:avLst/>
          </a:prstGeom>
          <a:noFill/>
          <a:ln w="222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296815" y="3755977"/>
            <a:ext cx="6315891" cy="527162"/>
          </a:xfrm>
          <a:prstGeom prst="roundRect">
            <a:avLst/>
          </a:prstGeom>
          <a:noFill/>
          <a:ln w="2222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75" name="右箭头 74"/>
          <p:cNvSpPr/>
          <p:nvPr/>
        </p:nvSpPr>
        <p:spPr>
          <a:xfrm rot="5400000">
            <a:off x="2200017" y="2643006"/>
            <a:ext cx="271673" cy="237404"/>
          </a:xfrm>
          <a:prstGeom prst="rightArrow">
            <a:avLst/>
          </a:prstGeom>
          <a:solidFill>
            <a:srgbClr val="0070C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cxnSp>
        <p:nvCxnSpPr>
          <p:cNvPr id="76" name="直接箭头连接符 75"/>
          <p:cNvCxnSpPr/>
          <p:nvPr/>
        </p:nvCxnSpPr>
        <p:spPr bwMode="auto">
          <a:xfrm flipH="1" flipV="1">
            <a:off x="838190" y="2925191"/>
            <a:ext cx="4358" cy="1922202"/>
          </a:xfrm>
          <a:prstGeom prst="straightConnector1">
            <a:avLst/>
          </a:prstGeom>
          <a:solidFill>
            <a:srgbClr val="996633"/>
          </a:solidFill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77" name="文本框 76"/>
          <p:cNvSpPr txBox="1"/>
          <p:nvPr/>
        </p:nvSpPr>
        <p:spPr>
          <a:xfrm>
            <a:off x="415004" y="49832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效率</a:t>
            </a:r>
          </a:p>
        </p:txBody>
      </p:sp>
      <p:cxnSp>
        <p:nvCxnSpPr>
          <p:cNvPr id="78" name="直接箭头连接符 77"/>
          <p:cNvCxnSpPr/>
          <p:nvPr/>
        </p:nvCxnSpPr>
        <p:spPr bwMode="auto">
          <a:xfrm>
            <a:off x="611293" y="2985698"/>
            <a:ext cx="6784" cy="1861695"/>
          </a:xfrm>
          <a:prstGeom prst="straightConnector1">
            <a:avLst/>
          </a:prstGeom>
          <a:solidFill>
            <a:srgbClr val="996633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79" name="文本框 78"/>
          <p:cNvSpPr txBox="1"/>
          <p:nvPr/>
        </p:nvSpPr>
        <p:spPr>
          <a:xfrm>
            <a:off x="415128" y="24619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门槛</a:t>
            </a:r>
          </a:p>
        </p:txBody>
      </p:sp>
      <p:sp>
        <p:nvSpPr>
          <p:cNvPr id="80" name="左大括号 79"/>
          <p:cNvSpPr/>
          <p:nvPr/>
        </p:nvSpPr>
        <p:spPr bwMode="auto">
          <a:xfrm>
            <a:off x="1061739" y="2995697"/>
            <a:ext cx="161555" cy="1851696"/>
          </a:xfrm>
          <a:prstGeom prst="leftBrace">
            <a:avLst/>
          </a:prstGeom>
          <a:noFill/>
          <a:ln w="15875" cap="flat" cmpd="sng" algn="ctr">
            <a:solidFill>
              <a:srgbClr val="0086EA"/>
            </a:solidFill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eaLnBrk="1" hangingPunct="1"/>
            <a:endParaRPr lang="zh-CN" altLang="en-US" sz="160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pic>
        <p:nvPicPr>
          <p:cNvPr id="11" name="图片 10" descr="资源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070" y="2078990"/>
            <a:ext cx="1520825" cy="382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 txBox="1"/>
          <p:nvPr/>
        </p:nvSpPr>
        <p:spPr bwMode="auto">
          <a:xfrm>
            <a:off x="1090930" y="50800"/>
            <a:ext cx="8154670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定位：UBML在低代码开发平台中的功能定位</a:t>
            </a:r>
          </a:p>
        </p:txBody>
      </p:sp>
      <p:sp>
        <p:nvSpPr>
          <p:cNvPr id="19" name="椭圆 18"/>
          <p:cNvSpPr/>
          <p:nvPr/>
        </p:nvSpPr>
        <p:spPr>
          <a:xfrm>
            <a:off x="1096410" y="1107908"/>
            <a:ext cx="9715497" cy="5403716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529309" y="4497671"/>
            <a:ext cx="167771" cy="1677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5285570" y="2931327"/>
            <a:ext cx="167771" cy="1677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938833" y="3665267"/>
            <a:ext cx="167771" cy="1677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stCxn id="25" idx="6"/>
            <a:endCxn id="31" idx="1"/>
          </p:cNvCxnSpPr>
          <p:nvPr/>
        </p:nvCxnSpPr>
        <p:spPr>
          <a:xfrm flipV="1">
            <a:off x="8106604" y="3749152"/>
            <a:ext cx="646014" cy="1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2" idx="4"/>
          </p:cNvCxnSpPr>
          <p:nvPr/>
        </p:nvCxnSpPr>
        <p:spPr>
          <a:xfrm rot="16200000" flipH="1">
            <a:off x="6403510" y="4875126"/>
            <a:ext cx="782535" cy="363165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30" idx="1"/>
            <a:endCxn id="24" idx="0"/>
          </p:cNvCxnSpPr>
          <p:nvPr/>
        </p:nvCxnSpPr>
        <p:spPr>
          <a:xfrm rot="10800000" flipV="1">
            <a:off x="5369456" y="2210289"/>
            <a:ext cx="422570" cy="721038"/>
          </a:xfrm>
          <a:prstGeom prst="bentConnector2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522125" y="4351530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BB379"/>
                </a:solidFill>
              </a:rPr>
              <a:t>U</a:t>
            </a:r>
            <a:r>
              <a:rPr lang="en-US" altLang="zh-CN" sz="2000" dirty="0">
                <a:solidFill>
                  <a:schemeClr val="bg1"/>
                </a:solidFill>
              </a:rPr>
              <a:t>nified</a:t>
            </a:r>
          </a:p>
          <a:p>
            <a:r>
              <a:rPr lang="zh-CN" altLang="en-US" sz="2000" dirty="0">
                <a:solidFill>
                  <a:srgbClr val="FBB379"/>
                </a:solidFill>
              </a:rPr>
              <a:t>统一的</a:t>
            </a:r>
            <a:r>
              <a:rPr lang="zh-CN" altLang="en-US" sz="2000" dirty="0">
                <a:solidFill>
                  <a:schemeClr val="bg1"/>
                </a:solidFill>
              </a:rPr>
              <a:t>、标准的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792026" y="1856346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31ACF4"/>
                </a:solidFill>
              </a:rPr>
              <a:t>B</a:t>
            </a:r>
            <a:r>
              <a:rPr lang="en-US" altLang="zh-CN" sz="2000" dirty="0">
                <a:solidFill>
                  <a:schemeClr val="bg1"/>
                </a:solidFill>
              </a:rPr>
              <a:t>usiness</a:t>
            </a:r>
          </a:p>
          <a:p>
            <a:r>
              <a:rPr lang="zh-CN" altLang="en-US" sz="2000" dirty="0">
                <a:solidFill>
                  <a:srgbClr val="31ACF4"/>
                </a:solidFill>
              </a:rPr>
              <a:t>面向业务</a:t>
            </a:r>
            <a:r>
              <a:rPr lang="zh-CN" altLang="en-US" sz="2000" dirty="0">
                <a:solidFill>
                  <a:schemeClr val="bg1"/>
                </a:solidFill>
              </a:rPr>
              <a:t>的、支撑构建业务应用的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752618" y="3087432"/>
            <a:ext cx="2646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31ACF4"/>
                </a:solidFill>
              </a:rPr>
              <a:t>L</a:t>
            </a:r>
            <a:r>
              <a:rPr lang="en-US" altLang="zh-CN" sz="2000" dirty="0">
                <a:solidFill>
                  <a:schemeClr val="bg1"/>
                </a:solidFill>
              </a:rPr>
              <a:t>anguage</a:t>
            </a:r>
          </a:p>
          <a:p>
            <a:r>
              <a:rPr lang="zh-CN" altLang="en-US" sz="2000" dirty="0">
                <a:solidFill>
                  <a:srgbClr val="31ACF4"/>
                </a:solidFill>
              </a:rPr>
              <a:t>开发语言</a:t>
            </a:r>
            <a:r>
              <a:rPr lang="zh-CN" altLang="en-US" sz="2000" dirty="0">
                <a:solidFill>
                  <a:schemeClr val="bg1"/>
                </a:solidFill>
              </a:rPr>
              <a:t>，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是低代码开发平台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的核心基础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284419" y="536763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8C46F"/>
                </a:solidFill>
              </a:rPr>
              <a:t>M</a:t>
            </a:r>
            <a:r>
              <a:rPr lang="en-US" altLang="zh-CN" sz="2000" dirty="0">
                <a:solidFill>
                  <a:schemeClr val="bg1"/>
                </a:solidFill>
              </a:rPr>
              <a:t>odeling</a:t>
            </a:r>
          </a:p>
          <a:p>
            <a:r>
              <a:rPr lang="zh-CN" altLang="en-US" sz="2000" dirty="0">
                <a:solidFill>
                  <a:srgbClr val="FBB379"/>
                </a:solidFill>
              </a:rPr>
              <a:t>建模</a:t>
            </a:r>
            <a:r>
              <a:rPr lang="zh-CN" altLang="en-US" sz="2000" dirty="0">
                <a:solidFill>
                  <a:schemeClr val="bg1"/>
                </a:solidFill>
              </a:rPr>
              <a:t>，基于模型的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35" name="图片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792" y="3289257"/>
            <a:ext cx="4128736" cy="104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椭圆 35"/>
          <p:cNvSpPr/>
          <p:nvPr/>
        </p:nvSpPr>
        <p:spPr>
          <a:xfrm>
            <a:off x="4293387" y="4497669"/>
            <a:ext cx="167771" cy="1677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endCxn id="36" idx="2"/>
          </p:cNvCxnSpPr>
          <p:nvPr/>
        </p:nvCxnSpPr>
        <p:spPr>
          <a:xfrm>
            <a:off x="2708554" y="4581554"/>
            <a:ext cx="1584833" cy="1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119360" y="1346469"/>
            <a:ext cx="3669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低代码开发平台（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LDCP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3016" y="1901993"/>
            <a:ext cx="11784632" cy="3949983"/>
            <a:chOff x="201789" y="1679589"/>
            <a:chExt cx="11784632" cy="3949983"/>
          </a:xfrm>
        </p:grpSpPr>
        <p:sp>
          <p:nvSpPr>
            <p:cNvPr id="76" name="矩形 75"/>
            <p:cNvSpPr/>
            <p:nvPr/>
          </p:nvSpPr>
          <p:spPr>
            <a:xfrm>
              <a:off x="4915435" y="2874232"/>
              <a:ext cx="1944789" cy="1468061"/>
            </a:xfrm>
            <a:prstGeom prst="rect">
              <a:avLst/>
            </a:prstGeom>
            <a:solidFill>
              <a:srgbClr val="426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6963608" y="2869116"/>
              <a:ext cx="1944789" cy="1468061"/>
            </a:xfrm>
            <a:prstGeom prst="rect">
              <a:avLst/>
            </a:prstGeom>
            <a:solidFill>
              <a:srgbClr val="426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4915435" y="1864944"/>
              <a:ext cx="5986272" cy="4047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4903243" y="4642063"/>
              <a:ext cx="5876420" cy="400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9011781" y="2869117"/>
              <a:ext cx="1889926" cy="1468061"/>
            </a:xfrm>
            <a:prstGeom prst="rect">
              <a:avLst/>
            </a:prstGeom>
            <a:solidFill>
              <a:srgbClr val="4266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789" y="1679589"/>
              <a:ext cx="11784632" cy="3949983"/>
            </a:xfrm>
            <a:prstGeom prst="rect">
              <a:avLst/>
            </a:prstGeom>
          </p:spPr>
        </p:pic>
        <p:grpSp>
          <p:nvGrpSpPr>
            <p:cNvPr id="82" name="组合 81"/>
            <p:cNvGrpSpPr/>
            <p:nvPr/>
          </p:nvGrpSpPr>
          <p:grpSpPr>
            <a:xfrm>
              <a:off x="5219810" y="3830783"/>
              <a:ext cx="1380180" cy="166206"/>
              <a:chOff x="5376248" y="3213145"/>
              <a:chExt cx="1380180" cy="166206"/>
            </a:xfrm>
            <a:solidFill>
              <a:srgbClr val="415EC3"/>
            </a:solidFill>
          </p:grpSpPr>
          <p:sp>
            <p:nvSpPr>
              <p:cNvPr id="83" name="矩形 82"/>
              <p:cNvSpPr/>
              <p:nvPr/>
            </p:nvSpPr>
            <p:spPr>
              <a:xfrm>
                <a:off x="5376248" y="3213145"/>
                <a:ext cx="668209" cy="16620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6207871" y="3213145"/>
                <a:ext cx="548557" cy="1506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5788277" y="3242265"/>
                <a:ext cx="548557" cy="137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9266654" y="3830783"/>
              <a:ext cx="1380180" cy="166206"/>
              <a:chOff x="5376248" y="3213145"/>
              <a:chExt cx="1380180" cy="166206"/>
            </a:xfrm>
            <a:solidFill>
              <a:srgbClr val="415EC3"/>
            </a:solidFill>
          </p:grpSpPr>
          <p:sp>
            <p:nvSpPr>
              <p:cNvPr id="87" name="矩形 86"/>
              <p:cNvSpPr/>
              <p:nvPr/>
            </p:nvSpPr>
            <p:spPr>
              <a:xfrm>
                <a:off x="5376248" y="3213145"/>
                <a:ext cx="668209" cy="16620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6207871" y="3213145"/>
                <a:ext cx="548557" cy="15061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5788277" y="3242265"/>
                <a:ext cx="548557" cy="13708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0" name="矩形 89"/>
            <p:cNvSpPr/>
            <p:nvPr/>
          </p:nvSpPr>
          <p:spPr>
            <a:xfrm>
              <a:off x="7011532" y="3821523"/>
              <a:ext cx="1751200" cy="166206"/>
            </a:xfrm>
            <a:prstGeom prst="rect">
              <a:avLst/>
            </a:prstGeom>
            <a:solidFill>
              <a:srgbClr val="415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5443385" y="3753073"/>
              <a:ext cx="1010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Runtime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7482948" y="3730716"/>
              <a:ext cx="1010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Runtime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467001" y="3743278"/>
              <a:ext cx="10109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</a:rPr>
                <a:t>Runtime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4885417" y="4347644"/>
              <a:ext cx="6040436" cy="341190"/>
            </a:xfrm>
            <a:prstGeom prst="rect">
              <a:avLst/>
            </a:prstGeom>
            <a:solidFill>
              <a:srgbClr val="001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5629269" y="4361200"/>
              <a:ext cx="517119" cy="250443"/>
              <a:chOff x="8287930" y="5677563"/>
              <a:chExt cx="517119" cy="250443"/>
            </a:xfrm>
          </p:grpSpPr>
          <p:cxnSp>
            <p:nvCxnSpPr>
              <p:cNvPr id="96" name="直接箭头连接符 95"/>
              <p:cNvCxnSpPr/>
              <p:nvPr/>
            </p:nvCxnSpPr>
            <p:spPr>
              <a:xfrm>
                <a:off x="8287930" y="5677563"/>
                <a:ext cx="0" cy="250442"/>
              </a:xfrm>
              <a:prstGeom prst="straightConnector1">
                <a:avLst/>
              </a:prstGeom>
              <a:ln>
                <a:headEnd type="arrow" w="med" len="sm"/>
                <a:tailEnd type="arrow" w="med" len="sm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/>
              <p:cNvCxnSpPr/>
              <p:nvPr/>
            </p:nvCxnSpPr>
            <p:spPr>
              <a:xfrm>
                <a:off x="8805049" y="5677564"/>
                <a:ext cx="0" cy="250442"/>
              </a:xfrm>
              <a:prstGeom prst="straightConnector1">
                <a:avLst/>
              </a:prstGeom>
              <a:ln>
                <a:headEnd type="arrow" w="med" len="sm"/>
                <a:tailEnd type="arrow" w="med" len="sm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8" name="组合 97"/>
            <p:cNvGrpSpPr/>
            <p:nvPr/>
          </p:nvGrpSpPr>
          <p:grpSpPr>
            <a:xfrm>
              <a:off x="7628572" y="4361199"/>
              <a:ext cx="517119" cy="250443"/>
              <a:chOff x="8287930" y="5677563"/>
              <a:chExt cx="517119" cy="250443"/>
            </a:xfrm>
          </p:grpSpPr>
          <p:cxnSp>
            <p:nvCxnSpPr>
              <p:cNvPr id="99" name="直接箭头连接符 98"/>
              <p:cNvCxnSpPr/>
              <p:nvPr/>
            </p:nvCxnSpPr>
            <p:spPr>
              <a:xfrm>
                <a:off x="8287930" y="5677563"/>
                <a:ext cx="0" cy="250442"/>
              </a:xfrm>
              <a:prstGeom prst="straightConnector1">
                <a:avLst/>
              </a:prstGeom>
              <a:ln>
                <a:headEnd type="arrow" w="med" len="sm"/>
                <a:tailEnd type="arrow" w="med" len="sm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0" name="直接箭头连接符 99"/>
              <p:cNvCxnSpPr/>
              <p:nvPr/>
            </p:nvCxnSpPr>
            <p:spPr>
              <a:xfrm>
                <a:off x="8805049" y="5677564"/>
                <a:ext cx="0" cy="250442"/>
              </a:xfrm>
              <a:prstGeom prst="straightConnector1">
                <a:avLst/>
              </a:prstGeom>
              <a:ln>
                <a:headEnd type="arrow" w="med" len="sm"/>
                <a:tailEnd type="arrow" w="med" len="sm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组合 100"/>
            <p:cNvGrpSpPr/>
            <p:nvPr/>
          </p:nvGrpSpPr>
          <p:grpSpPr>
            <a:xfrm>
              <a:off x="9694401" y="4361199"/>
              <a:ext cx="517119" cy="250443"/>
              <a:chOff x="8287930" y="5677563"/>
              <a:chExt cx="517119" cy="250443"/>
            </a:xfrm>
          </p:grpSpPr>
          <p:cxnSp>
            <p:nvCxnSpPr>
              <p:cNvPr id="102" name="直接箭头连接符 101"/>
              <p:cNvCxnSpPr/>
              <p:nvPr/>
            </p:nvCxnSpPr>
            <p:spPr>
              <a:xfrm>
                <a:off x="8287930" y="5677563"/>
                <a:ext cx="0" cy="250442"/>
              </a:xfrm>
              <a:prstGeom prst="straightConnector1">
                <a:avLst/>
              </a:prstGeom>
              <a:ln>
                <a:headEnd type="arrow" w="med" len="sm"/>
                <a:tailEnd type="arrow" w="med" len="sm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3" name="直接箭头连接符 102"/>
              <p:cNvCxnSpPr/>
              <p:nvPr/>
            </p:nvCxnSpPr>
            <p:spPr>
              <a:xfrm>
                <a:off x="8805049" y="5677564"/>
                <a:ext cx="0" cy="250442"/>
              </a:xfrm>
              <a:prstGeom prst="straightConnector1">
                <a:avLst/>
              </a:prstGeom>
              <a:ln>
                <a:headEnd type="arrow" w="med" len="sm"/>
                <a:tailEnd type="arrow" w="med" len="sm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0" name="矩形 119"/>
            <p:cNvSpPr/>
            <p:nvPr/>
          </p:nvSpPr>
          <p:spPr>
            <a:xfrm rot="19844613">
              <a:off x="9820470" y="3298505"/>
              <a:ext cx="106024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 rot="19844613">
              <a:off x="9762114" y="3243767"/>
              <a:ext cx="106024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标题 1"/>
          <p:cNvSpPr txBox="1"/>
          <p:nvPr/>
        </p:nvSpPr>
        <p:spPr bwMode="auto">
          <a:xfrm>
            <a:off x="1167130" y="38100"/>
            <a:ext cx="859980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架构：功能架构图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6200000">
            <a:off x="413626" y="3369523"/>
            <a:ext cx="2341488" cy="657842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UBML-Designer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3819087" y="1461990"/>
            <a:ext cx="2341488" cy="657842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8066371" y="1461990"/>
            <a:ext cx="2341488" cy="657842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8066371" y="3395626"/>
            <a:ext cx="2341488" cy="657842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66371" y="5333000"/>
            <a:ext cx="2341488" cy="657842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819087" y="5333000"/>
            <a:ext cx="2341488" cy="657842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3819087" y="3397495"/>
            <a:ext cx="2341488" cy="657842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21946" y="1461990"/>
            <a:ext cx="155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Calibri" panose="020F0702030404030204"/>
                <a:ea typeface="宋体" panose="02010600030101010101" pitchFamily="2" charset="-122"/>
              </a:rPr>
              <a:t>Call Command</a:t>
            </a:r>
            <a:endParaRPr lang="zh-CN" altLang="en-US" b="1" dirty="0">
              <a:solidFill>
                <a:srgbClr val="FFFF00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18341" y="1419472"/>
            <a:ext cx="159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Calibri" panose="020F0702030404030204"/>
                <a:ea typeface="宋体" panose="02010600030101010101" pitchFamily="2" charset="-122"/>
              </a:rPr>
              <a:t>Generate Code</a:t>
            </a:r>
            <a:endParaRPr lang="zh-CN" altLang="en-US" b="1" dirty="0">
              <a:solidFill>
                <a:srgbClr val="FFFF00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48576" y="1763506"/>
            <a:ext cx="192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Calibri" panose="020F0702030404030204"/>
                <a:ea typeface="宋体" panose="02010600030101010101" pitchFamily="2" charset="-122"/>
              </a:rPr>
              <a:t>Build App Package</a:t>
            </a:r>
            <a:endParaRPr lang="zh-CN" altLang="en-US" b="1" dirty="0">
              <a:solidFill>
                <a:srgbClr val="FFFF00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989831" y="2437677"/>
            <a:ext cx="1328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FF00"/>
                </a:solidFill>
                <a:latin typeface="Calibri" panose="020F0702030404030204"/>
                <a:ea typeface="宋体" panose="02010600030101010101" pitchFamily="2" charset="-122"/>
              </a:rPr>
              <a:t>Read/Write</a:t>
            </a:r>
          </a:p>
          <a:p>
            <a:pPr algn="ctr"/>
            <a:r>
              <a:rPr lang="en-US" altLang="zh-CN" b="1" dirty="0">
                <a:solidFill>
                  <a:srgbClr val="FFFF00"/>
                </a:solidFill>
                <a:latin typeface="Calibri" panose="020F0702030404030204"/>
                <a:ea typeface="宋体" panose="02010600030101010101" pitchFamily="2" charset="-122"/>
              </a:rPr>
              <a:t>Models</a:t>
            </a:r>
            <a:endParaRPr lang="zh-CN" altLang="en-US" b="1" dirty="0">
              <a:solidFill>
                <a:srgbClr val="FFFF00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  <p:cxnSp>
        <p:nvCxnSpPr>
          <p:cNvPr id="40" name="直接箭头连接符 39"/>
          <p:cNvCxnSpPr>
            <a:stCxn id="17" idx="2"/>
            <a:endCxn id="27" idx="0"/>
          </p:cNvCxnSpPr>
          <p:nvPr/>
        </p:nvCxnSpPr>
        <p:spPr>
          <a:xfrm>
            <a:off x="4989831" y="2119832"/>
            <a:ext cx="0" cy="1277663"/>
          </a:xfrm>
          <a:prstGeom prst="straightConnector1">
            <a:avLst/>
          </a:prstGeom>
          <a:noFill/>
          <a:ln w="25400" cap="flat" cmpd="sng" algn="ctr">
            <a:solidFill>
              <a:srgbClr val="436EBD"/>
            </a:solidFill>
            <a:prstDash val="solid"/>
            <a:miter lim="800000"/>
            <a:headEnd w="med" len="lg"/>
            <a:tailEnd type="triangle" w="med" len="sm"/>
          </a:ln>
          <a:effectLst/>
        </p:spPr>
      </p:cxnSp>
      <p:sp>
        <p:nvSpPr>
          <p:cNvPr id="41" name="文本框 40"/>
          <p:cNvSpPr txBox="1"/>
          <p:nvPr/>
        </p:nvSpPr>
        <p:spPr>
          <a:xfrm>
            <a:off x="5138964" y="4508568"/>
            <a:ext cx="102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Calibri" panose="020F0702030404030204"/>
                <a:ea typeface="宋体" panose="02010600030101010101" pitchFamily="2" charset="-122"/>
              </a:rPr>
              <a:t>Depends</a:t>
            </a:r>
            <a:endParaRPr lang="zh-CN" altLang="en-US" b="1" dirty="0">
              <a:solidFill>
                <a:srgbClr val="FFFF00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311682" y="2573063"/>
            <a:ext cx="102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Calibri" panose="020F0702030404030204"/>
                <a:ea typeface="宋体" panose="02010600030101010101" pitchFamily="2" charset="-122"/>
              </a:rPr>
              <a:t>Depends</a:t>
            </a:r>
            <a:endParaRPr lang="zh-CN" altLang="en-US" b="1" dirty="0">
              <a:solidFill>
                <a:srgbClr val="FFFF00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386247" y="4508568"/>
            <a:ext cx="102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Calibri" panose="020F0702030404030204"/>
                <a:ea typeface="宋体" panose="02010600030101010101" pitchFamily="2" charset="-122"/>
              </a:rPr>
              <a:t>Depends</a:t>
            </a:r>
            <a:endParaRPr lang="zh-CN" altLang="en-US" b="1" dirty="0">
              <a:solidFill>
                <a:srgbClr val="FFFF00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  <p:cxnSp>
        <p:nvCxnSpPr>
          <p:cNvPr id="44" name="直接箭头连接符 43"/>
          <p:cNvCxnSpPr>
            <a:stCxn id="17" idx="3"/>
            <a:endCxn id="18" idx="1"/>
          </p:cNvCxnSpPr>
          <p:nvPr/>
        </p:nvCxnSpPr>
        <p:spPr>
          <a:xfrm>
            <a:off x="6160575" y="1790911"/>
            <a:ext cx="1905796" cy="0"/>
          </a:xfrm>
          <a:prstGeom prst="straightConnector1">
            <a:avLst/>
          </a:prstGeom>
          <a:noFill/>
          <a:ln w="25400" cap="flat" cmpd="sng" algn="ctr">
            <a:solidFill>
              <a:srgbClr val="436EBD"/>
            </a:solidFill>
            <a:prstDash val="solid"/>
            <a:miter lim="800000"/>
            <a:headEnd w="med" len="lg"/>
            <a:tailEnd type="triangle" w="med" len="sm"/>
          </a:ln>
          <a:effectLst/>
        </p:spPr>
      </p:cxnSp>
      <p:cxnSp>
        <p:nvCxnSpPr>
          <p:cNvPr id="45" name="直接箭头连接符 44"/>
          <p:cNvCxnSpPr>
            <a:stCxn id="27" idx="2"/>
            <a:endCxn id="21" idx="0"/>
          </p:cNvCxnSpPr>
          <p:nvPr/>
        </p:nvCxnSpPr>
        <p:spPr>
          <a:xfrm>
            <a:off x="4989831" y="4055337"/>
            <a:ext cx="0" cy="1277663"/>
          </a:xfrm>
          <a:prstGeom prst="straightConnector1">
            <a:avLst/>
          </a:prstGeom>
          <a:noFill/>
          <a:ln w="25400" cap="flat" cmpd="sng" algn="ctr">
            <a:solidFill>
              <a:srgbClr val="436EBD"/>
            </a:solidFill>
            <a:prstDash val="dash"/>
            <a:miter lim="800000"/>
            <a:headEnd w="med" len="lg"/>
            <a:tailEnd type="triangle" w="med" len="sm"/>
          </a:ln>
          <a:effectLst/>
        </p:spPr>
      </p:cxnSp>
      <p:cxnSp>
        <p:nvCxnSpPr>
          <p:cNvPr id="46" name="直接箭头连接符 45"/>
          <p:cNvCxnSpPr>
            <a:stCxn id="18" idx="2"/>
            <a:endCxn id="19" idx="0"/>
          </p:cNvCxnSpPr>
          <p:nvPr/>
        </p:nvCxnSpPr>
        <p:spPr>
          <a:xfrm>
            <a:off x="9237115" y="2119832"/>
            <a:ext cx="0" cy="1275794"/>
          </a:xfrm>
          <a:prstGeom prst="straightConnector1">
            <a:avLst/>
          </a:prstGeom>
          <a:noFill/>
          <a:ln w="25400" cap="flat" cmpd="sng" algn="ctr">
            <a:solidFill>
              <a:srgbClr val="436EBD"/>
            </a:solidFill>
            <a:prstDash val="dash"/>
            <a:miter lim="800000"/>
            <a:headEnd w="med" len="lg"/>
            <a:tailEnd type="triangle" w="med" len="sm"/>
          </a:ln>
          <a:effectLst/>
        </p:spPr>
      </p:cxnSp>
      <p:cxnSp>
        <p:nvCxnSpPr>
          <p:cNvPr id="47" name="直接箭头连接符 46"/>
          <p:cNvCxnSpPr>
            <a:stCxn id="19" idx="2"/>
            <a:endCxn id="20" idx="0"/>
          </p:cNvCxnSpPr>
          <p:nvPr/>
        </p:nvCxnSpPr>
        <p:spPr>
          <a:xfrm>
            <a:off x="9237115" y="4053468"/>
            <a:ext cx="0" cy="1279532"/>
          </a:xfrm>
          <a:prstGeom prst="straightConnector1">
            <a:avLst/>
          </a:prstGeom>
          <a:noFill/>
          <a:ln w="25400" cap="flat" cmpd="sng" algn="ctr">
            <a:solidFill>
              <a:srgbClr val="436EBD"/>
            </a:solidFill>
            <a:prstDash val="dash"/>
            <a:miter lim="800000"/>
            <a:headEnd w="med" len="lg"/>
            <a:tailEnd type="triangle" w="med" len="sm"/>
          </a:ln>
          <a:effectLst/>
        </p:spPr>
      </p:cxnSp>
      <p:cxnSp>
        <p:nvCxnSpPr>
          <p:cNvPr id="48" name="肘形连接符 47"/>
          <p:cNvCxnSpPr>
            <a:stCxn id="16" idx="3"/>
            <a:endCxn id="17" idx="1"/>
          </p:cNvCxnSpPr>
          <p:nvPr/>
        </p:nvCxnSpPr>
        <p:spPr>
          <a:xfrm rot="5400000" flipH="1" flipV="1">
            <a:off x="2333334" y="1041948"/>
            <a:ext cx="736789" cy="2234717"/>
          </a:xfrm>
          <a:prstGeom prst="bentConnector2">
            <a:avLst/>
          </a:prstGeom>
          <a:noFill/>
          <a:ln w="25400" cap="flat" cmpd="sng" algn="ctr">
            <a:solidFill>
              <a:srgbClr val="436EBD"/>
            </a:solidFill>
            <a:prstDash val="solid"/>
            <a:miter lim="800000"/>
            <a:headEnd w="med" len="lg"/>
            <a:tailEnd type="triangle" w="med" len="sm"/>
          </a:ln>
          <a:effectLst/>
        </p:spPr>
      </p:cxnSp>
      <p:cxnSp>
        <p:nvCxnSpPr>
          <p:cNvPr id="49" name="直接箭头连接符 48"/>
          <p:cNvCxnSpPr/>
          <p:nvPr/>
        </p:nvCxnSpPr>
        <p:spPr>
          <a:xfrm>
            <a:off x="1913291" y="3743536"/>
            <a:ext cx="1905796" cy="0"/>
          </a:xfrm>
          <a:prstGeom prst="straightConnector1">
            <a:avLst/>
          </a:prstGeom>
          <a:noFill/>
          <a:ln w="25400" cap="flat" cmpd="sng" algn="ctr">
            <a:solidFill>
              <a:srgbClr val="436EBD"/>
            </a:solidFill>
            <a:prstDash val="solid"/>
            <a:miter lim="800000"/>
            <a:headEnd w="med" len="lg"/>
            <a:tailEnd type="triangle" w="med" len="sm"/>
          </a:ln>
          <a:effectLst/>
        </p:spPr>
      </p:cxnSp>
      <p:sp>
        <p:nvSpPr>
          <p:cNvPr id="50" name="文本框 49"/>
          <p:cNvSpPr txBox="1"/>
          <p:nvPr/>
        </p:nvSpPr>
        <p:spPr>
          <a:xfrm>
            <a:off x="2005959" y="3355215"/>
            <a:ext cx="169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FF00"/>
                </a:solidFill>
                <a:latin typeface="Calibri" panose="020F0702030404030204"/>
                <a:ea typeface="宋体" panose="02010600030101010101" pitchFamily="2" charset="-122"/>
              </a:rPr>
              <a:t>Create Models</a:t>
            </a:r>
            <a:endParaRPr lang="zh-CN" altLang="en-US" b="1" dirty="0">
              <a:solidFill>
                <a:srgbClr val="FFFF00"/>
              </a:solidFill>
              <a:latin typeface="Calibri" panose="020F0702030404030204"/>
              <a:ea typeface="宋体" panose="02010600030101010101" pitchFamily="2" charset="-122"/>
            </a:endParaRPr>
          </a:p>
        </p:txBody>
      </p:sp>
      <p:sp>
        <p:nvSpPr>
          <p:cNvPr id="24" name="标题 1"/>
          <p:cNvSpPr txBox="1"/>
          <p:nvPr/>
        </p:nvSpPr>
        <p:spPr bwMode="auto">
          <a:xfrm>
            <a:off x="1014730" y="50800"/>
            <a:ext cx="763460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架构：技术架构图</a:t>
            </a:r>
          </a:p>
        </p:txBody>
      </p:sp>
      <p:sp>
        <p:nvSpPr>
          <p:cNvPr id="2" name="矩形 1"/>
          <p:cNvSpPr/>
          <p:nvPr/>
        </p:nvSpPr>
        <p:spPr>
          <a:xfrm>
            <a:off x="4242780" y="1532185"/>
            <a:ext cx="14013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UBML-SDK</a:t>
            </a:r>
          </a:p>
        </p:txBody>
      </p:sp>
      <p:sp>
        <p:nvSpPr>
          <p:cNvPr id="3" name="矩形 2"/>
          <p:cNvSpPr/>
          <p:nvPr/>
        </p:nvSpPr>
        <p:spPr>
          <a:xfrm>
            <a:off x="4071951" y="3470631"/>
            <a:ext cx="183575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UBML- Models</a:t>
            </a:r>
          </a:p>
        </p:txBody>
      </p:sp>
      <p:sp>
        <p:nvSpPr>
          <p:cNvPr id="4" name="矩形 3"/>
          <p:cNvSpPr/>
          <p:nvPr/>
        </p:nvSpPr>
        <p:spPr>
          <a:xfrm>
            <a:off x="4015845" y="5400529"/>
            <a:ext cx="19479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UBML-Standard</a:t>
            </a:r>
          </a:p>
        </p:txBody>
      </p:sp>
      <p:sp>
        <p:nvSpPr>
          <p:cNvPr id="5" name="矩形 4"/>
          <p:cNvSpPr/>
          <p:nvPr/>
        </p:nvSpPr>
        <p:spPr>
          <a:xfrm>
            <a:off x="8249553" y="1532185"/>
            <a:ext cx="19768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Generated Apps</a:t>
            </a:r>
          </a:p>
        </p:txBody>
      </p:sp>
      <p:sp>
        <p:nvSpPr>
          <p:cNvPr id="6" name="矩形 5"/>
          <p:cNvSpPr/>
          <p:nvPr/>
        </p:nvSpPr>
        <p:spPr>
          <a:xfrm>
            <a:off x="8298395" y="3470630"/>
            <a:ext cx="18774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UBML-Runtime</a:t>
            </a:r>
          </a:p>
        </p:txBody>
      </p:sp>
      <p:sp>
        <p:nvSpPr>
          <p:cNvPr id="7" name="矩形 6"/>
          <p:cNvSpPr/>
          <p:nvPr/>
        </p:nvSpPr>
        <p:spPr>
          <a:xfrm>
            <a:off x="8487549" y="5469778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Spring Boot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43"/>
          <p:cNvSpPr/>
          <p:nvPr/>
        </p:nvSpPr>
        <p:spPr>
          <a:xfrm>
            <a:off x="3997325" y="2134053"/>
            <a:ext cx="1293813" cy="1468438"/>
          </a:xfrm>
          <a:custGeom>
            <a:avLst/>
            <a:gdLst>
              <a:gd name="connsiteX0" fmla="*/ 1562100 w 2368550"/>
              <a:gd name="connsiteY0" fmla="*/ 2692400 h 2692400"/>
              <a:gd name="connsiteX1" fmla="*/ 136525 w 2368550"/>
              <a:gd name="connsiteY1" fmla="*/ 2682875 h 2692400"/>
              <a:gd name="connsiteX2" fmla="*/ 0 w 2368550"/>
              <a:gd name="connsiteY2" fmla="*/ 2549525 h 2692400"/>
              <a:gd name="connsiteX3" fmla="*/ 1466850 w 2368550"/>
              <a:gd name="connsiteY3" fmla="*/ 0 h 2692400"/>
              <a:gd name="connsiteX4" fmla="*/ 1654175 w 2368550"/>
              <a:gd name="connsiteY4" fmla="*/ 38100 h 2692400"/>
              <a:gd name="connsiteX5" fmla="*/ 2368550 w 2368550"/>
              <a:gd name="connsiteY5" fmla="*/ 1301750 h 2692400"/>
              <a:gd name="connsiteX6" fmla="*/ 1562100 w 2368550"/>
              <a:gd name="connsiteY6" fmla="*/ 2692400 h 2692400"/>
              <a:gd name="connsiteX0-1" fmla="*/ 1562100 w 2368550"/>
              <a:gd name="connsiteY0-2" fmla="*/ 2692400 h 2692400"/>
              <a:gd name="connsiteX1-3" fmla="*/ 136525 w 2368550"/>
              <a:gd name="connsiteY1-4" fmla="*/ 2682875 h 2692400"/>
              <a:gd name="connsiteX2-5" fmla="*/ 0 w 2368550"/>
              <a:gd name="connsiteY2-6" fmla="*/ 2549525 h 2692400"/>
              <a:gd name="connsiteX3-7" fmla="*/ 1466850 w 2368550"/>
              <a:gd name="connsiteY3-8" fmla="*/ 0 h 2692400"/>
              <a:gd name="connsiteX4-9" fmla="*/ 1654175 w 2368550"/>
              <a:gd name="connsiteY4-10" fmla="*/ 38100 h 2692400"/>
              <a:gd name="connsiteX5-11" fmla="*/ 2368550 w 2368550"/>
              <a:gd name="connsiteY5-12" fmla="*/ 1301750 h 2692400"/>
              <a:gd name="connsiteX6-13" fmla="*/ 1562100 w 2368550"/>
              <a:gd name="connsiteY6-14" fmla="*/ 2692400 h 2692400"/>
              <a:gd name="connsiteX0-15" fmla="*/ 1562100 w 2368550"/>
              <a:gd name="connsiteY0-16" fmla="*/ 2702221 h 2702221"/>
              <a:gd name="connsiteX1-17" fmla="*/ 136525 w 2368550"/>
              <a:gd name="connsiteY1-18" fmla="*/ 2692696 h 2702221"/>
              <a:gd name="connsiteX2-19" fmla="*/ 0 w 2368550"/>
              <a:gd name="connsiteY2-20" fmla="*/ 2559346 h 2702221"/>
              <a:gd name="connsiteX3-21" fmla="*/ 1466850 w 2368550"/>
              <a:gd name="connsiteY3-22" fmla="*/ 9821 h 2702221"/>
              <a:gd name="connsiteX4-23" fmla="*/ 1654175 w 2368550"/>
              <a:gd name="connsiteY4-24" fmla="*/ 47921 h 2702221"/>
              <a:gd name="connsiteX5-25" fmla="*/ 2368550 w 2368550"/>
              <a:gd name="connsiteY5-26" fmla="*/ 1311571 h 2702221"/>
              <a:gd name="connsiteX6-27" fmla="*/ 1562100 w 2368550"/>
              <a:gd name="connsiteY6-28" fmla="*/ 2702221 h 2702221"/>
              <a:gd name="connsiteX0-29" fmla="*/ 1562100 w 2368550"/>
              <a:gd name="connsiteY0-30" fmla="*/ 2702221 h 2702221"/>
              <a:gd name="connsiteX1-31" fmla="*/ 136525 w 2368550"/>
              <a:gd name="connsiteY1-32" fmla="*/ 2692696 h 2702221"/>
              <a:gd name="connsiteX2-33" fmla="*/ 0 w 2368550"/>
              <a:gd name="connsiteY2-34" fmla="*/ 2559346 h 2702221"/>
              <a:gd name="connsiteX3-35" fmla="*/ 1466850 w 2368550"/>
              <a:gd name="connsiteY3-36" fmla="*/ 9821 h 2702221"/>
              <a:gd name="connsiteX4-37" fmla="*/ 1654175 w 2368550"/>
              <a:gd name="connsiteY4-38" fmla="*/ 47921 h 2702221"/>
              <a:gd name="connsiteX5-39" fmla="*/ 2368550 w 2368550"/>
              <a:gd name="connsiteY5-40" fmla="*/ 1311571 h 2702221"/>
              <a:gd name="connsiteX6-41" fmla="*/ 1562100 w 2368550"/>
              <a:gd name="connsiteY6-42" fmla="*/ 2702221 h 2702221"/>
              <a:gd name="connsiteX0-43" fmla="*/ 1562100 w 2368550"/>
              <a:gd name="connsiteY0-44" fmla="*/ 2695362 h 2695362"/>
              <a:gd name="connsiteX1-45" fmla="*/ 136525 w 2368550"/>
              <a:gd name="connsiteY1-46" fmla="*/ 2685837 h 2695362"/>
              <a:gd name="connsiteX2-47" fmla="*/ 0 w 2368550"/>
              <a:gd name="connsiteY2-48" fmla="*/ 2552487 h 2695362"/>
              <a:gd name="connsiteX3-49" fmla="*/ 1471612 w 2368550"/>
              <a:gd name="connsiteY3-50" fmla="*/ 12487 h 2695362"/>
              <a:gd name="connsiteX4-51" fmla="*/ 1654175 w 2368550"/>
              <a:gd name="connsiteY4-52" fmla="*/ 41062 h 2695362"/>
              <a:gd name="connsiteX5-53" fmla="*/ 2368550 w 2368550"/>
              <a:gd name="connsiteY5-54" fmla="*/ 1304712 h 2695362"/>
              <a:gd name="connsiteX6-55" fmla="*/ 1562100 w 2368550"/>
              <a:gd name="connsiteY6-56" fmla="*/ 2695362 h 2695362"/>
              <a:gd name="connsiteX0-57" fmla="*/ 1562100 w 2368550"/>
              <a:gd name="connsiteY0-58" fmla="*/ 2697971 h 2697971"/>
              <a:gd name="connsiteX1-59" fmla="*/ 136525 w 2368550"/>
              <a:gd name="connsiteY1-60" fmla="*/ 2688446 h 2697971"/>
              <a:gd name="connsiteX2-61" fmla="*/ 0 w 2368550"/>
              <a:gd name="connsiteY2-62" fmla="*/ 2555096 h 2697971"/>
              <a:gd name="connsiteX3-63" fmla="*/ 1471612 w 2368550"/>
              <a:gd name="connsiteY3-64" fmla="*/ 15096 h 2697971"/>
              <a:gd name="connsiteX4-65" fmla="*/ 1654175 w 2368550"/>
              <a:gd name="connsiteY4-66" fmla="*/ 43671 h 2697971"/>
              <a:gd name="connsiteX5-67" fmla="*/ 2368550 w 2368550"/>
              <a:gd name="connsiteY5-68" fmla="*/ 1307321 h 2697971"/>
              <a:gd name="connsiteX6-69" fmla="*/ 1562100 w 2368550"/>
              <a:gd name="connsiteY6-70" fmla="*/ 2697971 h 2697971"/>
              <a:gd name="connsiteX0-71" fmla="*/ 1569243 w 2375693"/>
              <a:gd name="connsiteY0-72" fmla="*/ 2697971 h 2697971"/>
              <a:gd name="connsiteX1-73" fmla="*/ 143668 w 2375693"/>
              <a:gd name="connsiteY1-74" fmla="*/ 2688446 h 2697971"/>
              <a:gd name="connsiteX2-75" fmla="*/ 0 w 2375693"/>
              <a:gd name="connsiteY2-76" fmla="*/ 2555096 h 2697971"/>
              <a:gd name="connsiteX3-77" fmla="*/ 1478755 w 2375693"/>
              <a:gd name="connsiteY3-78" fmla="*/ 15096 h 2697971"/>
              <a:gd name="connsiteX4-79" fmla="*/ 1661318 w 2375693"/>
              <a:gd name="connsiteY4-80" fmla="*/ 43671 h 2697971"/>
              <a:gd name="connsiteX5-81" fmla="*/ 2375693 w 2375693"/>
              <a:gd name="connsiteY5-82" fmla="*/ 1307321 h 2697971"/>
              <a:gd name="connsiteX6-83" fmla="*/ 1569243 w 2375693"/>
              <a:gd name="connsiteY6-84" fmla="*/ 2697971 h 2697971"/>
              <a:gd name="connsiteX0-85" fmla="*/ 1569243 w 2375693"/>
              <a:gd name="connsiteY0-86" fmla="*/ 2697971 h 2697971"/>
              <a:gd name="connsiteX1-87" fmla="*/ 143668 w 2375693"/>
              <a:gd name="connsiteY1-88" fmla="*/ 2688446 h 2697971"/>
              <a:gd name="connsiteX2-89" fmla="*/ 0 w 2375693"/>
              <a:gd name="connsiteY2-90" fmla="*/ 2555096 h 2697971"/>
              <a:gd name="connsiteX3-91" fmla="*/ 1478755 w 2375693"/>
              <a:gd name="connsiteY3-92" fmla="*/ 15096 h 2697971"/>
              <a:gd name="connsiteX4-93" fmla="*/ 1661318 w 2375693"/>
              <a:gd name="connsiteY4-94" fmla="*/ 43671 h 2697971"/>
              <a:gd name="connsiteX5-95" fmla="*/ 2375693 w 2375693"/>
              <a:gd name="connsiteY5-96" fmla="*/ 1307321 h 2697971"/>
              <a:gd name="connsiteX6-97" fmla="*/ 1569243 w 2375693"/>
              <a:gd name="connsiteY6-98" fmla="*/ 2697971 h 2697971"/>
              <a:gd name="connsiteX0-99" fmla="*/ 1569243 w 2375693"/>
              <a:gd name="connsiteY0-100" fmla="*/ 2697971 h 2697971"/>
              <a:gd name="connsiteX1-101" fmla="*/ 143668 w 2375693"/>
              <a:gd name="connsiteY1-102" fmla="*/ 2688446 h 2697971"/>
              <a:gd name="connsiteX2-103" fmla="*/ 0 w 2375693"/>
              <a:gd name="connsiteY2-104" fmla="*/ 2555096 h 2697971"/>
              <a:gd name="connsiteX3-105" fmla="*/ 1478755 w 2375693"/>
              <a:gd name="connsiteY3-106" fmla="*/ 15096 h 2697971"/>
              <a:gd name="connsiteX4-107" fmla="*/ 1661318 w 2375693"/>
              <a:gd name="connsiteY4-108" fmla="*/ 43671 h 2697971"/>
              <a:gd name="connsiteX5-109" fmla="*/ 2375693 w 2375693"/>
              <a:gd name="connsiteY5-110" fmla="*/ 1307321 h 2697971"/>
              <a:gd name="connsiteX6-111" fmla="*/ 1569243 w 2375693"/>
              <a:gd name="connsiteY6-112" fmla="*/ 2697971 h 2697971"/>
              <a:gd name="connsiteX0-113" fmla="*/ 1569243 w 2375693"/>
              <a:gd name="connsiteY0-114" fmla="*/ 2697971 h 2697971"/>
              <a:gd name="connsiteX1-115" fmla="*/ 143668 w 2375693"/>
              <a:gd name="connsiteY1-116" fmla="*/ 2688446 h 2697971"/>
              <a:gd name="connsiteX2-117" fmla="*/ 0 w 2375693"/>
              <a:gd name="connsiteY2-118" fmla="*/ 2555096 h 2697971"/>
              <a:gd name="connsiteX3-119" fmla="*/ 1478755 w 2375693"/>
              <a:gd name="connsiteY3-120" fmla="*/ 15096 h 2697971"/>
              <a:gd name="connsiteX4-121" fmla="*/ 1661318 w 2375693"/>
              <a:gd name="connsiteY4-122" fmla="*/ 43671 h 2697971"/>
              <a:gd name="connsiteX5-123" fmla="*/ 2375693 w 2375693"/>
              <a:gd name="connsiteY5-124" fmla="*/ 1307321 h 2697971"/>
              <a:gd name="connsiteX6-125" fmla="*/ 1569243 w 2375693"/>
              <a:gd name="connsiteY6-126" fmla="*/ 2697971 h 2697971"/>
              <a:gd name="connsiteX0-127" fmla="*/ 1569243 w 2375693"/>
              <a:gd name="connsiteY0-128" fmla="*/ 2697971 h 2697971"/>
              <a:gd name="connsiteX1-129" fmla="*/ 143668 w 2375693"/>
              <a:gd name="connsiteY1-130" fmla="*/ 2688446 h 2697971"/>
              <a:gd name="connsiteX2-131" fmla="*/ 0 w 2375693"/>
              <a:gd name="connsiteY2-132" fmla="*/ 2555096 h 2697971"/>
              <a:gd name="connsiteX3-133" fmla="*/ 1478755 w 2375693"/>
              <a:gd name="connsiteY3-134" fmla="*/ 15096 h 2697971"/>
              <a:gd name="connsiteX4-135" fmla="*/ 1661318 w 2375693"/>
              <a:gd name="connsiteY4-136" fmla="*/ 43671 h 2697971"/>
              <a:gd name="connsiteX5-137" fmla="*/ 2375693 w 2375693"/>
              <a:gd name="connsiteY5-138" fmla="*/ 1307321 h 2697971"/>
              <a:gd name="connsiteX6-139" fmla="*/ 1569243 w 2375693"/>
              <a:gd name="connsiteY6-140" fmla="*/ 2697971 h 2697971"/>
              <a:gd name="connsiteX0-141" fmla="*/ 1569243 w 2375693"/>
              <a:gd name="connsiteY0-142" fmla="*/ 2697971 h 2697971"/>
              <a:gd name="connsiteX1-143" fmla="*/ 143668 w 2375693"/>
              <a:gd name="connsiteY1-144" fmla="*/ 2688446 h 2697971"/>
              <a:gd name="connsiteX2-145" fmla="*/ 0 w 2375693"/>
              <a:gd name="connsiteY2-146" fmla="*/ 2555096 h 2697971"/>
              <a:gd name="connsiteX3-147" fmla="*/ 1478755 w 2375693"/>
              <a:gd name="connsiteY3-148" fmla="*/ 15096 h 2697971"/>
              <a:gd name="connsiteX4-149" fmla="*/ 1661318 w 2375693"/>
              <a:gd name="connsiteY4-150" fmla="*/ 43671 h 2697971"/>
              <a:gd name="connsiteX5-151" fmla="*/ 2375693 w 2375693"/>
              <a:gd name="connsiteY5-152" fmla="*/ 1307321 h 2697971"/>
              <a:gd name="connsiteX6-153" fmla="*/ 1569243 w 2375693"/>
              <a:gd name="connsiteY6-154" fmla="*/ 2697971 h 2697971"/>
              <a:gd name="connsiteX0-155" fmla="*/ 1569243 w 2375693"/>
              <a:gd name="connsiteY0-156" fmla="*/ 2697971 h 2697971"/>
              <a:gd name="connsiteX1-157" fmla="*/ 143668 w 2375693"/>
              <a:gd name="connsiteY1-158" fmla="*/ 2688446 h 2697971"/>
              <a:gd name="connsiteX2-159" fmla="*/ 0 w 2375693"/>
              <a:gd name="connsiteY2-160" fmla="*/ 2555096 h 2697971"/>
              <a:gd name="connsiteX3-161" fmla="*/ 1478755 w 2375693"/>
              <a:gd name="connsiteY3-162" fmla="*/ 15096 h 2697971"/>
              <a:gd name="connsiteX4-163" fmla="*/ 1661318 w 2375693"/>
              <a:gd name="connsiteY4-164" fmla="*/ 43671 h 2697971"/>
              <a:gd name="connsiteX5-165" fmla="*/ 2375693 w 2375693"/>
              <a:gd name="connsiteY5-166" fmla="*/ 1307321 h 2697971"/>
              <a:gd name="connsiteX6-167" fmla="*/ 1569243 w 2375693"/>
              <a:gd name="connsiteY6-168" fmla="*/ 2697971 h 26979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375693" h="2697971">
                <a:moveTo>
                  <a:pt x="1569243" y="2697971"/>
                </a:moveTo>
                <a:lnTo>
                  <a:pt x="143668" y="2688446"/>
                </a:lnTo>
                <a:cubicBezTo>
                  <a:pt x="67204" y="2686858"/>
                  <a:pt x="264" y="2642408"/>
                  <a:pt x="0" y="2555096"/>
                </a:cubicBezTo>
                <a:cubicBezTo>
                  <a:pt x="76994" y="1445697"/>
                  <a:pt x="758824" y="494654"/>
                  <a:pt x="1478755" y="15096"/>
                </a:cubicBezTo>
                <a:cubicBezTo>
                  <a:pt x="1532862" y="-11495"/>
                  <a:pt x="1623879" y="-3557"/>
                  <a:pt x="1661318" y="43671"/>
                </a:cubicBezTo>
                <a:lnTo>
                  <a:pt x="2375693" y="1307321"/>
                </a:lnTo>
                <a:cubicBezTo>
                  <a:pt x="2030676" y="1516077"/>
                  <a:pt x="1597554" y="1998677"/>
                  <a:pt x="1569243" y="2697971"/>
                </a:cubicBezTo>
                <a:close/>
              </a:path>
            </a:pathLst>
          </a:custGeom>
          <a:solidFill>
            <a:srgbClr val="9B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34" name="任意多边形 59"/>
          <p:cNvSpPr/>
          <p:nvPr/>
        </p:nvSpPr>
        <p:spPr>
          <a:xfrm rot="3600000">
            <a:off x="5266531" y="1510960"/>
            <a:ext cx="1292225" cy="1468438"/>
          </a:xfrm>
          <a:custGeom>
            <a:avLst/>
            <a:gdLst>
              <a:gd name="connsiteX0" fmla="*/ 1562100 w 2368550"/>
              <a:gd name="connsiteY0" fmla="*/ 2692400 h 2692400"/>
              <a:gd name="connsiteX1" fmla="*/ 136525 w 2368550"/>
              <a:gd name="connsiteY1" fmla="*/ 2682875 h 2692400"/>
              <a:gd name="connsiteX2" fmla="*/ 0 w 2368550"/>
              <a:gd name="connsiteY2" fmla="*/ 2549525 h 2692400"/>
              <a:gd name="connsiteX3" fmla="*/ 1466850 w 2368550"/>
              <a:gd name="connsiteY3" fmla="*/ 0 h 2692400"/>
              <a:gd name="connsiteX4" fmla="*/ 1654175 w 2368550"/>
              <a:gd name="connsiteY4" fmla="*/ 38100 h 2692400"/>
              <a:gd name="connsiteX5" fmla="*/ 2368550 w 2368550"/>
              <a:gd name="connsiteY5" fmla="*/ 1301750 h 2692400"/>
              <a:gd name="connsiteX6" fmla="*/ 1562100 w 2368550"/>
              <a:gd name="connsiteY6" fmla="*/ 2692400 h 2692400"/>
              <a:gd name="connsiteX0-1" fmla="*/ 1562100 w 2368550"/>
              <a:gd name="connsiteY0-2" fmla="*/ 2692400 h 2692400"/>
              <a:gd name="connsiteX1-3" fmla="*/ 136525 w 2368550"/>
              <a:gd name="connsiteY1-4" fmla="*/ 2682875 h 2692400"/>
              <a:gd name="connsiteX2-5" fmla="*/ 0 w 2368550"/>
              <a:gd name="connsiteY2-6" fmla="*/ 2549525 h 2692400"/>
              <a:gd name="connsiteX3-7" fmla="*/ 1466850 w 2368550"/>
              <a:gd name="connsiteY3-8" fmla="*/ 0 h 2692400"/>
              <a:gd name="connsiteX4-9" fmla="*/ 1654175 w 2368550"/>
              <a:gd name="connsiteY4-10" fmla="*/ 38100 h 2692400"/>
              <a:gd name="connsiteX5-11" fmla="*/ 2368550 w 2368550"/>
              <a:gd name="connsiteY5-12" fmla="*/ 1301750 h 2692400"/>
              <a:gd name="connsiteX6-13" fmla="*/ 1562100 w 2368550"/>
              <a:gd name="connsiteY6-14" fmla="*/ 2692400 h 2692400"/>
              <a:gd name="connsiteX0-15" fmla="*/ 1562100 w 2368550"/>
              <a:gd name="connsiteY0-16" fmla="*/ 2702221 h 2702221"/>
              <a:gd name="connsiteX1-17" fmla="*/ 136525 w 2368550"/>
              <a:gd name="connsiteY1-18" fmla="*/ 2692696 h 2702221"/>
              <a:gd name="connsiteX2-19" fmla="*/ 0 w 2368550"/>
              <a:gd name="connsiteY2-20" fmla="*/ 2559346 h 2702221"/>
              <a:gd name="connsiteX3-21" fmla="*/ 1466850 w 2368550"/>
              <a:gd name="connsiteY3-22" fmla="*/ 9821 h 2702221"/>
              <a:gd name="connsiteX4-23" fmla="*/ 1654175 w 2368550"/>
              <a:gd name="connsiteY4-24" fmla="*/ 47921 h 2702221"/>
              <a:gd name="connsiteX5-25" fmla="*/ 2368550 w 2368550"/>
              <a:gd name="connsiteY5-26" fmla="*/ 1311571 h 2702221"/>
              <a:gd name="connsiteX6-27" fmla="*/ 1562100 w 2368550"/>
              <a:gd name="connsiteY6-28" fmla="*/ 2702221 h 2702221"/>
              <a:gd name="connsiteX0-29" fmla="*/ 1562100 w 2368550"/>
              <a:gd name="connsiteY0-30" fmla="*/ 2702221 h 2702221"/>
              <a:gd name="connsiteX1-31" fmla="*/ 136525 w 2368550"/>
              <a:gd name="connsiteY1-32" fmla="*/ 2692696 h 2702221"/>
              <a:gd name="connsiteX2-33" fmla="*/ 0 w 2368550"/>
              <a:gd name="connsiteY2-34" fmla="*/ 2559346 h 2702221"/>
              <a:gd name="connsiteX3-35" fmla="*/ 1466850 w 2368550"/>
              <a:gd name="connsiteY3-36" fmla="*/ 9821 h 2702221"/>
              <a:gd name="connsiteX4-37" fmla="*/ 1654175 w 2368550"/>
              <a:gd name="connsiteY4-38" fmla="*/ 47921 h 2702221"/>
              <a:gd name="connsiteX5-39" fmla="*/ 2368550 w 2368550"/>
              <a:gd name="connsiteY5-40" fmla="*/ 1311571 h 2702221"/>
              <a:gd name="connsiteX6-41" fmla="*/ 1562100 w 2368550"/>
              <a:gd name="connsiteY6-42" fmla="*/ 2702221 h 2702221"/>
              <a:gd name="connsiteX0-43" fmla="*/ 1562100 w 2368550"/>
              <a:gd name="connsiteY0-44" fmla="*/ 2695362 h 2695362"/>
              <a:gd name="connsiteX1-45" fmla="*/ 136525 w 2368550"/>
              <a:gd name="connsiteY1-46" fmla="*/ 2685837 h 2695362"/>
              <a:gd name="connsiteX2-47" fmla="*/ 0 w 2368550"/>
              <a:gd name="connsiteY2-48" fmla="*/ 2552487 h 2695362"/>
              <a:gd name="connsiteX3-49" fmla="*/ 1471612 w 2368550"/>
              <a:gd name="connsiteY3-50" fmla="*/ 12487 h 2695362"/>
              <a:gd name="connsiteX4-51" fmla="*/ 1654175 w 2368550"/>
              <a:gd name="connsiteY4-52" fmla="*/ 41062 h 2695362"/>
              <a:gd name="connsiteX5-53" fmla="*/ 2368550 w 2368550"/>
              <a:gd name="connsiteY5-54" fmla="*/ 1304712 h 2695362"/>
              <a:gd name="connsiteX6-55" fmla="*/ 1562100 w 2368550"/>
              <a:gd name="connsiteY6-56" fmla="*/ 2695362 h 2695362"/>
              <a:gd name="connsiteX0-57" fmla="*/ 1562100 w 2368550"/>
              <a:gd name="connsiteY0-58" fmla="*/ 2697971 h 2697971"/>
              <a:gd name="connsiteX1-59" fmla="*/ 136525 w 2368550"/>
              <a:gd name="connsiteY1-60" fmla="*/ 2688446 h 2697971"/>
              <a:gd name="connsiteX2-61" fmla="*/ 0 w 2368550"/>
              <a:gd name="connsiteY2-62" fmla="*/ 2555096 h 2697971"/>
              <a:gd name="connsiteX3-63" fmla="*/ 1471612 w 2368550"/>
              <a:gd name="connsiteY3-64" fmla="*/ 15096 h 2697971"/>
              <a:gd name="connsiteX4-65" fmla="*/ 1654175 w 2368550"/>
              <a:gd name="connsiteY4-66" fmla="*/ 43671 h 2697971"/>
              <a:gd name="connsiteX5-67" fmla="*/ 2368550 w 2368550"/>
              <a:gd name="connsiteY5-68" fmla="*/ 1307321 h 2697971"/>
              <a:gd name="connsiteX6-69" fmla="*/ 1562100 w 2368550"/>
              <a:gd name="connsiteY6-70" fmla="*/ 2697971 h 2697971"/>
              <a:gd name="connsiteX0-71" fmla="*/ 1569243 w 2375693"/>
              <a:gd name="connsiteY0-72" fmla="*/ 2697971 h 2697971"/>
              <a:gd name="connsiteX1-73" fmla="*/ 143668 w 2375693"/>
              <a:gd name="connsiteY1-74" fmla="*/ 2688446 h 2697971"/>
              <a:gd name="connsiteX2-75" fmla="*/ 0 w 2375693"/>
              <a:gd name="connsiteY2-76" fmla="*/ 2555096 h 2697971"/>
              <a:gd name="connsiteX3-77" fmla="*/ 1478755 w 2375693"/>
              <a:gd name="connsiteY3-78" fmla="*/ 15096 h 2697971"/>
              <a:gd name="connsiteX4-79" fmla="*/ 1661318 w 2375693"/>
              <a:gd name="connsiteY4-80" fmla="*/ 43671 h 2697971"/>
              <a:gd name="connsiteX5-81" fmla="*/ 2375693 w 2375693"/>
              <a:gd name="connsiteY5-82" fmla="*/ 1307321 h 2697971"/>
              <a:gd name="connsiteX6-83" fmla="*/ 1569243 w 2375693"/>
              <a:gd name="connsiteY6-84" fmla="*/ 2697971 h 2697971"/>
              <a:gd name="connsiteX0-85" fmla="*/ 1569243 w 2375693"/>
              <a:gd name="connsiteY0-86" fmla="*/ 2697971 h 2697971"/>
              <a:gd name="connsiteX1-87" fmla="*/ 143668 w 2375693"/>
              <a:gd name="connsiteY1-88" fmla="*/ 2688446 h 2697971"/>
              <a:gd name="connsiteX2-89" fmla="*/ 0 w 2375693"/>
              <a:gd name="connsiteY2-90" fmla="*/ 2555096 h 2697971"/>
              <a:gd name="connsiteX3-91" fmla="*/ 1478755 w 2375693"/>
              <a:gd name="connsiteY3-92" fmla="*/ 15096 h 2697971"/>
              <a:gd name="connsiteX4-93" fmla="*/ 1661318 w 2375693"/>
              <a:gd name="connsiteY4-94" fmla="*/ 43671 h 2697971"/>
              <a:gd name="connsiteX5-95" fmla="*/ 2375693 w 2375693"/>
              <a:gd name="connsiteY5-96" fmla="*/ 1307321 h 2697971"/>
              <a:gd name="connsiteX6-97" fmla="*/ 1569243 w 2375693"/>
              <a:gd name="connsiteY6-98" fmla="*/ 2697971 h 2697971"/>
              <a:gd name="connsiteX0-99" fmla="*/ 1569243 w 2375693"/>
              <a:gd name="connsiteY0-100" fmla="*/ 2697971 h 2697971"/>
              <a:gd name="connsiteX1-101" fmla="*/ 143668 w 2375693"/>
              <a:gd name="connsiteY1-102" fmla="*/ 2688446 h 2697971"/>
              <a:gd name="connsiteX2-103" fmla="*/ 0 w 2375693"/>
              <a:gd name="connsiteY2-104" fmla="*/ 2555096 h 2697971"/>
              <a:gd name="connsiteX3-105" fmla="*/ 1478755 w 2375693"/>
              <a:gd name="connsiteY3-106" fmla="*/ 15096 h 2697971"/>
              <a:gd name="connsiteX4-107" fmla="*/ 1661318 w 2375693"/>
              <a:gd name="connsiteY4-108" fmla="*/ 43671 h 2697971"/>
              <a:gd name="connsiteX5-109" fmla="*/ 2375693 w 2375693"/>
              <a:gd name="connsiteY5-110" fmla="*/ 1307321 h 2697971"/>
              <a:gd name="connsiteX6-111" fmla="*/ 1569243 w 2375693"/>
              <a:gd name="connsiteY6-112" fmla="*/ 2697971 h 2697971"/>
              <a:gd name="connsiteX0-113" fmla="*/ 1569243 w 2375693"/>
              <a:gd name="connsiteY0-114" fmla="*/ 2697971 h 2697971"/>
              <a:gd name="connsiteX1-115" fmla="*/ 143668 w 2375693"/>
              <a:gd name="connsiteY1-116" fmla="*/ 2688446 h 2697971"/>
              <a:gd name="connsiteX2-117" fmla="*/ 0 w 2375693"/>
              <a:gd name="connsiteY2-118" fmla="*/ 2555096 h 2697971"/>
              <a:gd name="connsiteX3-119" fmla="*/ 1478755 w 2375693"/>
              <a:gd name="connsiteY3-120" fmla="*/ 15096 h 2697971"/>
              <a:gd name="connsiteX4-121" fmla="*/ 1661318 w 2375693"/>
              <a:gd name="connsiteY4-122" fmla="*/ 43671 h 2697971"/>
              <a:gd name="connsiteX5-123" fmla="*/ 2375693 w 2375693"/>
              <a:gd name="connsiteY5-124" fmla="*/ 1307321 h 2697971"/>
              <a:gd name="connsiteX6-125" fmla="*/ 1569243 w 2375693"/>
              <a:gd name="connsiteY6-126" fmla="*/ 2697971 h 2697971"/>
              <a:gd name="connsiteX0-127" fmla="*/ 1569243 w 2375693"/>
              <a:gd name="connsiteY0-128" fmla="*/ 2697971 h 2697971"/>
              <a:gd name="connsiteX1-129" fmla="*/ 143668 w 2375693"/>
              <a:gd name="connsiteY1-130" fmla="*/ 2688446 h 2697971"/>
              <a:gd name="connsiteX2-131" fmla="*/ 0 w 2375693"/>
              <a:gd name="connsiteY2-132" fmla="*/ 2555096 h 2697971"/>
              <a:gd name="connsiteX3-133" fmla="*/ 1478755 w 2375693"/>
              <a:gd name="connsiteY3-134" fmla="*/ 15096 h 2697971"/>
              <a:gd name="connsiteX4-135" fmla="*/ 1661318 w 2375693"/>
              <a:gd name="connsiteY4-136" fmla="*/ 43671 h 2697971"/>
              <a:gd name="connsiteX5-137" fmla="*/ 2375693 w 2375693"/>
              <a:gd name="connsiteY5-138" fmla="*/ 1307321 h 2697971"/>
              <a:gd name="connsiteX6-139" fmla="*/ 1569243 w 2375693"/>
              <a:gd name="connsiteY6-140" fmla="*/ 2697971 h 2697971"/>
              <a:gd name="connsiteX0-141" fmla="*/ 1569243 w 2375693"/>
              <a:gd name="connsiteY0-142" fmla="*/ 2697971 h 2697971"/>
              <a:gd name="connsiteX1-143" fmla="*/ 143668 w 2375693"/>
              <a:gd name="connsiteY1-144" fmla="*/ 2688446 h 2697971"/>
              <a:gd name="connsiteX2-145" fmla="*/ 0 w 2375693"/>
              <a:gd name="connsiteY2-146" fmla="*/ 2555096 h 2697971"/>
              <a:gd name="connsiteX3-147" fmla="*/ 1478755 w 2375693"/>
              <a:gd name="connsiteY3-148" fmla="*/ 15096 h 2697971"/>
              <a:gd name="connsiteX4-149" fmla="*/ 1661318 w 2375693"/>
              <a:gd name="connsiteY4-150" fmla="*/ 43671 h 2697971"/>
              <a:gd name="connsiteX5-151" fmla="*/ 2375693 w 2375693"/>
              <a:gd name="connsiteY5-152" fmla="*/ 1307321 h 2697971"/>
              <a:gd name="connsiteX6-153" fmla="*/ 1569243 w 2375693"/>
              <a:gd name="connsiteY6-154" fmla="*/ 2697971 h 2697971"/>
              <a:gd name="connsiteX0-155" fmla="*/ 1569243 w 2375693"/>
              <a:gd name="connsiteY0-156" fmla="*/ 2697971 h 2697971"/>
              <a:gd name="connsiteX1-157" fmla="*/ 143668 w 2375693"/>
              <a:gd name="connsiteY1-158" fmla="*/ 2688446 h 2697971"/>
              <a:gd name="connsiteX2-159" fmla="*/ 0 w 2375693"/>
              <a:gd name="connsiteY2-160" fmla="*/ 2555096 h 2697971"/>
              <a:gd name="connsiteX3-161" fmla="*/ 1478755 w 2375693"/>
              <a:gd name="connsiteY3-162" fmla="*/ 15096 h 2697971"/>
              <a:gd name="connsiteX4-163" fmla="*/ 1661318 w 2375693"/>
              <a:gd name="connsiteY4-164" fmla="*/ 43671 h 2697971"/>
              <a:gd name="connsiteX5-165" fmla="*/ 2375693 w 2375693"/>
              <a:gd name="connsiteY5-166" fmla="*/ 1307321 h 2697971"/>
              <a:gd name="connsiteX6-167" fmla="*/ 1569243 w 2375693"/>
              <a:gd name="connsiteY6-168" fmla="*/ 2697971 h 26979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375693" h="2697971">
                <a:moveTo>
                  <a:pt x="1569243" y="2697971"/>
                </a:moveTo>
                <a:lnTo>
                  <a:pt x="143668" y="2688446"/>
                </a:lnTo>
                <a:cubicBezTo>
                  <a:pt x="67204" y="2686858"/>
                  <a:pt x="264" y="2642408"/>
                  <a:pt x="0" y="2555096"/>
                </a:cubicBezTo>
                <a:cubicBezTo>
                  <a:pt x="76994" y="1445697"/>
                  <a:pt x="758824" y="494654"/>
                  <a:pt x="1478755" y="15096"/>
                </a:cubicBezTo>
                <a:cubicBezTo>
                  <a:pt x="1532862" y="-11495"/>
                  <a:pt x="1623879" y="-3557"/>
                  <a:pt x="1661318" y="43671"/>
                </a:cubicBezTo>
                <a:lnTo>
                  <a:pt x="2375693" y="1307321"/>
                </a:lnTo>
                <a:cubicBezTo>
                  <a:pt x="2030676" y="1516077"/>
                  <a:pt x="1597554" y="1998677"/>
                  <a:pt x="1569243" y="2697971"/>
                </a:cubicBezTo>
                <a:close/>
              </a:path>
            </a:pathLst>
          </a:custGeom>
          <a:solidFill>
            <a:srgbClr val="004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35" name="任意多边形 60"/>
          <p:cNvSpPr/>
          <p:nvPr/>
        </p:nvSpPr>
        <p:spPr>
          <a:xfrm rot="7200000">
            <a:off x="6450012" y="2289629"/>
            <a:ext cx="1292225" cy="1466850"/>
          </a:xfrm>
          <a:custGeom>
            <a:avLst/>
            <a:gdLst>
              <a:gd name="connsiteX0" fmla="*/ 1562100 w 2368550"/>
              <a:gd name="connsiteY0" fmla="*/ 2692400 h 2692400"/>
              <a:gd name="connsiteX1" fmla="*/ 136525 w 2368550"/>
              <a:gd name="connsiteY1" fmla="*/ 2682875 h 2692400"/>
              <a:gd name="connsiteX2" fmla="*/ 0 w 2368550"/>
              <a:gd name="connsiteY2" fmla="*/ 2549525 h 2692400"/>
              <a:gd name="connsiteX3" fmla="*/ 1466850 w 2368550"/>
              <a:gd name="connsiteY3" fmla="*/ 0 h 2692400"/>
              <a:gd name="connsiteX4" fmla="*/ 1654175 w 2368550"/>
              <a:gd name="connsiteY4" fmla="*/ 38100 h 2692400"/>
              <a:gd name="connsiteX5" fmla="*/ 2368550 w 2368550"/>
              <a:gd name="connsiteY5" fmla="*/ 1301750 h 2692400"/>
              <a:gd name="connsiteX6" fmla="*/ 1562100 w 2368550"/>
              <a:gd name="connsiteY6" fmla="*/ 2692400 h 2692400"/>
              <a:gd name="connsiteX0-1" fmla="*/ 1562100 w 2368550"/>
              <a:gd name="connsiteY0-2" fmla="*/ 2692400 h 2692400"/>
              <a:gd name="connsiteX1-3" fmla="*/ 136525 w 2368550"/>
              <a:gd name="connsiteY1-4" fmla="*/ 2682875 h 2692400"/>
              <a:gd name="connsiteX2-5" fmla="*/ 0 w 2368550"/>
              <a:gd name="connsiteY2-6" fmla="*/ 2549525 h 2692400"/>
              <a:gd name="connsiteX3-7" fmla="*/ 1466850 w 2368550"/>
              <a:gd name="connsiteY3-8" fmla="*/ 0 h 2692400"/>
              <a:gd name="connsiteX4-9" fmla="*/ 1654175 w 2368550"/>
              <a:gd name="connsiteY4-10" fmla="*/ 38100 h 2692400"/>
              <a:gd name="connsiteX5-11" fmla="*/ 2368550 w 2368550"/>
              <a:gd name="connsiteY5-12" fmla="*/ 1301750 h 2692400"/>
              <a:gd name="connsiteX6-13" fmla="*/ 1562100 w 2368550"/>
              <a:gd name="connsiteY6-14" fmla="*/ 2692400 h 2692400"/>
              <a:gd name="connsiteX0-15" fmla="*/ 1562100 w 2368550"/>
              <a:gd name="connsiteY0-16" fmla="*/ 2702221 h 2702221"/>
              <a:gd name="connsiteX1-17" fmla="*/ 136525 w 2368550"/>
              <a:gd name="connsiteY1-18" fmla="*/ 2692696 h 2702221"/>
              <a:gd name="connsiteX2-19" fmla="*/ 0 w 2368550"/>
              <a:gd name="connsiteY2-20" fmla="*/ 2559346 h 2702221"/>
              <a:gd name="connsiteX3-21" fmla="*/ 1466850 w 2368550"/>
              <a:gd name="connsiteY3-22" fmla="*/ 9821 h 2702221"/>
              <a:gd name="connsiteX4-23" fmla="*/ 1654175 w 2368550"/>
              <a:gd name="connsiteY4-24" fmla="*/ 47921 h 2702221"/>
              <a:gd name="connsiteX5-25" fmla="*/ 2368550 w 2368550"/>
              <a:gd name="connsiteY5-26" fmla="*/ 1311571 h 2702221"/>
              <a:gd name="connsiteX6-27" fmla="*/ 1562100 w 2368550"/>
              <a:gd name="connsiteY6-28" fmla="*/ 2702221 h 2702221"/>
              <a:gd name="connsiteX0-29" fmla="*/ 1562100 w 2368550"/>
              <a:gd name="connsiteY0-30" fmla="*/ 2702221 h 2702221"/>
              <a:gd name="connsiteX1-31" fmla="*/ 136525 w 2368550"/>
              <a:gd name="connsiteY1-32" fmla="*/ 2692696 h 2702221"/>
              <a:gd name="connsiteX2-33" fmla="*/ 0 w 2368550"/>
              <a:gd name="connsiteY2-34" fmla="*/ 2559346 h 2702221"/>
              <a:gd name="connsiteX3-35" fmla="*/ 1466850 w 2368550"/>
              <a:gd name="connsiteY3-36" fmla="*/ 9821 h 2702221"/>
              <a:gd name="connsiteX4-37" fmla="*/ 1654175 w 2368550"/>
              <a:gd name="connsiteY4-38" fmla="*/ 47921 h 2702221"/>
              <a:gd name="connsiteX5-39" fmla="*/ 2368550 w 2368550"/>
              <a:gd name="connsiteY5-40" fmla="*/ 1311571 h 2702221"/>
              <a:gd name="connsiteX6-41" fmla="*/ 1562100 w 2368550"/>
              <a:gd name="connsiteY6-42" fmla="*/ 2702221 h 2702221"/>
              <a:gd name="connsiteX0-43" fmla="*/ 1562100 w 2368550"/>
              <a:gd name="connsiteY0-44" fmla="*/ 2695362 h 2695362"/>
              <a:gd name="connsiteX1-45" fmla="*/ 136525 w 2368550"/>
              <a:gd name="connsiteY1-46" fmla="*/ 2685837 h 2695362"/>
              <a:gd name="connsiteX2-47" fmla="*/ 0 w 2368550"/>
              <a:gd name="connsiteY2-48" fmla="*/ 2552487 h 2695362"/>
              <a:gd name="connsiteX3-49" fmla="*/ 1471612 w 2368550"/>
              <a:gd name="connsiteY3-50" fmla="*/ 12487 h 2695362"/>
              <a:gd name="connsiteX4-51" fmla="*/ 1654175 w 2368550"/>
              <a:gd name="connsiteY4-52" fmla="*/ 41062 h 2695362"/>
              <a:gd name="connsiteX5-53" fmla="*/ 2368550 w 2368550"/>
              <a:gd name="connsiteY5-54" fmla="*/ 1304712 h 2695362"/>
              <a:gd name="connsiteX6-55" fmla="*/ 1562100 w 2368550"/>
              <a:gd name="connsiteY6-56" fmla="*/ 2695362 h 2695362"/>
              <a:gd name="connsiteX0-57" fmla="*/ 1562100 w 2368550"/>
              <a:gd name="connsiteY0-58" fmla="*/ 2697971 h 2697971"/>
              <a:gd name="connsiteX1-59" fmla="*/ 136525 w 2368550"/>
              <a:gd name="connsiteY1-60" fmla="*/ 2688446 h 2697971"/>
              <a:gd name="connsiteX2-61" fmla="*/ 0 w 2368550"/>
              <a:gd name="connsiteY2-62" fmla="*/ 2555096 h 2697971"/>
              <a:gd name="connsiteX3-63" fmla="*/ 1471612 w 2368550"/>
              <a:gd name="connsiteY3-64" fmla="*/ 15096 h 2697971"/>
              <a:gd name="connsiteX4-65" fmla="*/ 1654175 w 2368550"/>
              <a:gd name="connsiteY4-66" fmla="*/ 43671 h 2697971"/>
              <a:gd name="connsiteX5-67" fmla="*/ 2368550 w 2368550"/>
              <a:gd name="connsiteY5-68" fmla="*/ 1307321 h 2697971"/>
              <a:gd name="connsiteX6-69" fmla="*/ 1562100 w 2368550"/>
              <a:gd name="connsiteY6-70" fmla="*/ 2697971 h 2697971"/>
              <a:gd name="connsiteX0-71" fmla="*/ 1569243 w 2375693"/>
              <a:gd name="connsiteY0-72" fmla="*/ 2697971 h 2697971"/>
              <a:gd name="connsiteX1-73" fmla="*/ 143668 w 2375693"/>
              <a:gd name="connsiteY1-74" fmla="*/ 2688446 h 2697971"/>
              <a:gd name="connsiteX2-75" fmla="*/ 0 w 2375693"/>
              <a:gd name="connsiteY2-76" fmla="*/ 2555096 h 2697971"/>
              <a:gd name="connsiteX3-77" fmla="*/ 1478755 w 2375693"/>
              <a:gd name="connsiteY3-78" fmla="*/ 15096 h 2697971"/>
              <a:gd name="connsiteX4-79" fmla="*/ 1661318 w 2375693"/>
              <a:gd name="connsiteY4-80" fmla="*/ 43671 h 2697971"/>
              <a:gd name="connsiteX5-81" fmla="*/ 2375693 w 2375693"/>
              <a:gd name="connsiteY5-82" fmla="*/ 1307321 h 2697971"/>
              <a:gd name="connsiteX6-83" fmla="*/ 1569243 w 2375693"/>
              <a:gd name="connsiteY6-84" fmla="*/ 2697971 h 2697971"/>
              <a:gd name="connsiteX0-85" fmla="*/ 1569243 w 2375693"/>
              <a:gd name="connsiteY0-86" fmla="*/ 2697971 h 2697971"/>
              <a:gd name="connsiteX1-87" fmla="*/ 143668 w 2375693"/>
              <a:gd name="connsiteY1-88" fmla="*/ 2688446 h 2697971"/>
              <a:gd name="connsiteX2-89" fmla="*/ 0 w 2375693"/>
              <a:gd name="connsiteY2-90" fmla="*/ 2555096 h 2697971"/>
              <a:gd name="connsiteX3-91" fmla="*/ 1478755 w 2375693"/>
              <a:gd name="connsiteY3-92" fmla="*/ 15096 h 2697971"/>
              <a:gd name="connsiteX4-93" fmla="*/ 1661318 w 2375693"/>
              <a:gd name="connsiteY4-94" fmla="*/ 43671 h 2697971"/>
              <a:gd name="connsiteX5-95" fmla="*/ 2375693 w 2375693"/>
              <a:gd name="connsiteY5-96" fmla="*/ 1307321 h 2697971"/>
              <a:gd name="connsiteX6-97" fmla="*/ 1569243 w 2375693"/>
              <a:gd name="connsiteY6-98" fmla="*/ 2697971 h 2697971"/>
              <a:gd name="connsiteX0-99" fmla="*/ 1569243 w 2375693"/>
              <a:gd name="connsiteY0-100" fmla="*/ 2697971 h 2697971"/>
              <a:gd name="connsiteX1-101" fmla="*/ 143668 w 2375693"/>
              <a:gd name="connsiteY1-102" fmla="*/ 2688446 h 2697971"/>
              <a:gd name="connsiteX2-103" fmla="*/ 0 w 2375693"/>
              <a:gd name="connsiteY2-104" fmla="*/ 2555096 h 2697971"/>
              <a:gd name="connsiteX3-105" fmla="*/ 1478755 w 2375693"/>
              <a:gd name="connsiteY3-106" fmla="*/ 15096 h 2697971"/>
              <a:gd name="connsiteX4-107" fmla="*/ 1661318 w 2375693"/>
              <a:gd name="connsiteY4-108" fmla="*/ 43671 h 2697971"/>
              <a:gd name="connsiteX5-109" fmla="*/ 2375693 w 2375693"/>
              <a:gd name="connsiteY5-110" fmla="*/ 1307321 h 2697971"/>
              <a:gd name="connsiteX6-111" fmla="*/ 1569243 w 2375693"/>
              <a:gd name="connsiteY6-112" fmla="*/ 2697971 h 2697971"/>
              <a:gd name="connsiteX0-113" fmla="*/ 1569243 w 2375693"/>
              <a:gd name="connsiteY0-114" fmla="*/ 2697971 h 2697971"/>
              <a:gd name="connsiteX1-115" fmla="*/ 143668 w 2375693"/>
              <a:gd name="connsiteY1-116" fmla="*/ 2688446 h 2697971"/>
              <a:gd name="connsiteX2-117" fmla="*/ 0 w 2375693"/>
              <a:gd name="connsiteY2-118" fmla="*/ 2555096 h 2697971"/>
              <a:gd name="connsiteX3-119" fmla="*/ 1478755 w 2375693"/>
              <a:gd name="connsiteY3-120" fmla="*/ 15096 h 2697971"/>
              <a:gd name="connsiteX4-121" fmla="*/ 1661318 w 2375693"/>
              <a:gd name="connsiteY4-122" fmla="*/ 43671 h 2697971"/>
              <a:gd name="connsiteX5-123" fmla="*/ 2375693 w 2375693"/>
              <a:gd name="connsiteY5-124" fmla="*/ 1307321 h 2697971"/>
              <a:gd name="connsiteX6-125" fmla="*/ 1569243 w 2375693"/>
              <a:gd name="connsiteY6-126" fmla="*/ 2697971 h 2697971"/>
              <a:gd name="connsiteX0-127" fmla="*/ 1569243 w 2375693"/>
              <a:gd name="connsiteY0-128" fmla="*/ 2697971 h 2697971"/>
              <a:gd name="connsiteX1-129" fmla="*/ 143668 w 2375693"/>
              <a:gd name="connsiteY1-130" fmla="*/ 2688446 h 2697971"/>
              <a:gd name="connsiteX2-131" fmla="*/ 0 w 2375693"/>
              <a:gd name="connsiteY2-132" fmla="*/ 2555096 h 2697971"/>
              <a:gd name="connsiteX3-133" fmla="*/ 1478755 w 2375693"/>
              <a:gd name="connsiteY3-134" fmla="*/ 15096 h 2697971"/>
              <a:gd name="connsiteX4-135" fmla="*/ 1661318 w 2375693"/>
              <a:gd name="connsiteY4-136" fmla="*/ 43671 h 2697971"/>
              <a:gd name="connsiteX5-137" fmla="*/ 2375693 w 2375693"/>
              <a:gd name="connsiteY5-138" fmla="*/ 1307321 h 2697971"/>
              <a:gd name="connsiteX6-139" fmla="*/ 1569243 w 2375693"/>
              <a:gd name="connsiteY6-140" fmla="*/ 2697971 h 2697971"/>
              <a:gd name="connsiteX0-141" fmla="*/ 1569243 w 2375693"/>
              <a:gd name="connsiteY0-142" fmla="*/ 2697971 h 2697971"/>
              <a:gd name="connsiteX1-143" fmla="*/ 143668 w 2375693"/>
              <a:gd name="connsiteY1-144" fmla="*/ 2688446 h 2697971"/>
              <a:gd name="connsiteX2-145" fmla="*/ 0 w 2375693"/>
              <a:gd name="connsiteY2-146" fmla="*/ 2555096 h 2697971"/>
              <a:gd name="connsiteX3-147" fmla="*/ 1478755 w 2375693"/>
              <a:gd name="connsiteY3-148" fmla="*/ 15096 h 2697971"/>
              <a:gd name="connsiteX4-149" fmla="*/ 1661318 w 2375693"/>
              <a:gd name="connsiteY4-150" fmla="*/ 43671 h 2697971"/>
              <a:gd name="connsiteX5-151" fmla="*/ 2375693 w 2375693"/>
              <a:gd name="connsiteY5-152" fmla="*/ 1307321 h 2697971"/>
              <a:gd name="connsiteX6-153" fmla="*/ 1569243 w 2375693"/>
              <a:gd name="connsiteY6-154" fmla="*/ 2697971 h 2697971"/>
              <a:gd name="connsiteX0-155" fmla="*/ 1569243 w 2375693"/>
              <a:gd name="connsiteY0-156" fmla="*/ 2697971 h 2697971"/>
              <a:gd name="connsiteX1-157" fmla="*/ 143668 w 2375693"/>
              <a:gd name="connsiteY1-158" fmla="*/ 2688446 h 2697971"/>
              <a:gd name="connsiteX2-159" fmla="*/ 0 w 2375693"/>
              <a:gd name="connsiteY2-160" fmla="*/ 2555096 h 2697971"/>
              <a:gd name="connsiteX3-161" fmla="*/ 1478755 w 2375693"/>
              <a:gd name="connsiteY3-162" fmla="*/ 15096 h 2697971"/>
              <a:gd name="connsiteX4-163" fmla="*/ 1661318 w 2375693"/>
              <a:gd name="connsiteY4-164" fmla="*/ 43671 h 2697971"/>
              <a:gd name="connsiteX5-165" fmla="*/ 2375693 w 2375693"/>
              <a:gd name="connsiteY5-166" fmla="*/ 1307321 h 2697971"/>
              <a:gd name="connsiteX6-167" fmla="*/ 1569243 w 2375693"/>
              <a:gd name="connsiteY6-168" fmla="*/ 2697971 h 26979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375693" h="2697971">
                <a:moveTo>
                  <a:pt x="1569243" y="2697971"/>
                </a:moveTo>
                <a:lnTo>
                  <a:pt x="143668" y="2688446"/>
                </a:lnTo>
                <a:cubicBezTo>
                  <a:pt x="67204" y="2686858"/>
                  <a:pt x="264" y="2642408"/>
                  <a:pt x="0" y="2555096"/>
                </a:cubicBezTo>
                <a:cubicBezTo>
                  <a:pt x="76994" y="1445697"/>
                  <a:pt x="758824" y="494654"/>
                  <a:pt x="1478755" y="15096"/>
                </a:cubicBezTo>
                <a:cubicBezTo>
                  <a:pt x="1532862" y="-11495"/>
                  <a:pt x="1623879" y="-3557"/>
                  <a:pt x="1661318" y="43671"/>
                </a:cubicBezTo>
                <a:lnTo>
                  <a:pt x="2375693" y="1307321"/>
                </a:lnTo>
                <a:cubicBezTo>
                  <a:pt x="2030676" y="1516077"/>
                  <a:pt x="1597554" y="1998677"/>
                  <a:pt x="1569243" y="269797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36" name="任意多边形 61"/>
          <p:cNvSpPr/>
          <p:nvPr/>
        </p:nvSpPr>
        <p:spPr>
          <a:xfrm rot="10800000">
            <a:off x="6359525" y="3718378"/>
            <a:ext cx="1293813" cy="1466850"/>
          </a:xfrm>
          <a:custGeom>
            <a:avLst/>
            <a:gdLst>
              <a:gd name="connsiteX0" fmla="*/ 1562100 w 2368550"/>
              <a:gd name="connsiteY0" fmla="*/ 2692400 h 2692400"/>
              <a:gd name="connsiteX1" fmla="*/ 136525 w 2368550"/>
              <a:gd name="connsiteY1" fmla="*/ 2682875 h 2692400"/>
              <a:gd name="connsiteX2" fmla="*/ 0 w 2368550"/>
              <a:gd name="connsiteY2" fmla="*/ 2549525 h 2692400"/>
              <a:gd name="connsiteX3" fmla="*/ 1466850 w 2368550"/>
              <a:gd name="connsiteY3" fmla="*/ 0 h 2692400"/>
              <a:gd name="connsiteX4" fmla="*/ 1654175 w 2368550"/>
              <a:gd name="connsiteY4" fmla="*/ 38100 h 2692400"/>
              <a:gd name="connsiteX5" fmla="*/ 2368550 w 2368550"/>
              <a:gd name="connsiteY5" fmla="*/ 1301750 h 2692400"/>
              <a:gd name="connsiteX6" fmla="*/ 1562100 w 2368550"/>
              <a:gd name="connsiteY6" fmla="*/ 2692400 h 2692400"/>
              <a:gd name="connsiteX0-1" fmla="*/ 1562100 w 2368550"/>
              <a:gd name="connsiteY0-2" fmla="*/ 2692400 h 2692400"/>
              <a:gd name="connsiteX1-3" fmla="*/ 136525 w 2368550"/>
              <a:gd name="connsiteY1-4" fmla="*/ 2682875 h 2692400"/>
              <a:gd name="connsiteX2-5" fmla="*/ 0 w 2368550"/>
              <a:gd name="connsiteY2-6" fmla="*/ 2549525 h 2692400"/>
              <a:gd name="connsiteX3-7" fmla="*/ 1466850 w 2368550"/>
              <a:gd name="connsiteY3-8" fmla="*/ 0 h 2692400"/>
              <a:gd name="connsiteX4-9" fmla="*/ 1654175 w 2368550"/>
              <a:gd name="connsiteY4-10" fmla="*/ 38100 h 2692400"/>
              <a:gd name="connsiteX5-11" fmla="*/ 2368550 w 2368550"/>
              <a:gd name="connsiteY5-12" fmla="*/ 1301750 h 2692400"/>
              <a:gd name="connsiteX6-13" fmla="*/ 1562100 w 2368550"/>
              <a:gd name="connsiteY6-14" fmla="*/ 2692400 h 2692400"/>
              <a:gd name="connsiteX0-15" fmla="*/ 1562100 w 2368550"/>
              <a:gd name="connsiteY0-16" fmla="*/ 2702221 h 2702221"/>
              <a:gd name="connsiteX1-17" fmla="*/ 136525 w 2368550"/>
              <a:gd name="connsiteY1-18" fmla="*/ 2692696 h 2702221"/>
              <a:gd name="connsiteX2-19" fmla="*/ 0 w 2368550"/>
              <a:gd name="connsiteY2-20" fmla="*/ 2559346 h 2702221"/>
              <a:gd name="connsiteX3-21" fmla="*/ 1466850 w 2368550"/>
              <a:gd name="connsiteY3-22" fmla="*/ 9821 h 2702221"/>
              <a:gd name="connsiteX4-23" fmla="*/ 1654175 w 2368550"/>
              <a:gd name="connsiteY4-24" fmla="*/ 47921 h 2702221"/>
              <a:gd name="connsiteX5-25" fmla="*/ 2368550 w 2368550"/>
              <a:gd name="connsiteY5-26" fmla="*/ 1311571 h 2702221"/>
              <a:gd name="connsiteX6-27" fmla="*/ 1562100 w 2368550"/>
              <a:gd name="connsiteY6-28" fmla="*/ 2702221 h 2702221"/>
              <a:gd name="connsiteX0-29" fmla="*/ 1562100 w 2368550"/>
              <a:gd name="connsiteY0-30" fmla="*/ 2702221 h 2702221"/>
              <a:gd name="connsiteX1-31" fmla="*/ 136525 w 2368550"/>
              <a:gd name="connsiteY1-32" fmla="*/ 2692696 h 2702221"/>
              <a:gd name="connsiteX2-33" fmla="*/ 0 w 2368550"/>
              <a:gd name="connsiteY2-34" fmla="*/ 2559346 h 2702221"/>
              <a:gd name="connsiteX3-35" fmla="*/ 1466850 w 2368550"/>
              <a:gd name="connsiteY3-36" fmla="*/ 9821 h 2702221"/>
              <a:gd name="connsiteX4-37" fmla="*/ 1654175 w 2368550"/>
              <a:gd name="connsiteY4-38" fmla="*/ 47921 h 2702221"/>
              <a:gd name="connsiteX5-39" fmla="*/ 2368550 w 2368550"/>
              <a:gd name="connsiteY5-40" fmla="*/ 1311571 h 2702221"/>
              <a:gd name="connsiteX6-41" fmla="*/ 1562100 w 2368550"/>
              <a:gd name="connsiteY6-42" fmla="*/ 2702221 h 2702221"/>
              <a:gd name="connsiteX0-43" fmla="*/ 1562100 w 2368550"/>
              <a:gd name="connsiteY0-44" fmla="*/ 2695362 h 2695362"/>
              <a:gd name="connsiteX1-45" fmla="*/ 136525 w 2368550"/>
              <a:gd name="connsiteY1-46" fmla="*/ 2685837 h 2695362"/>
              <a:gd name="connsiteX2-47" fmla="*/ 0 w 2368550"/>
              <a:gd name="connsiteY2-48" fmla="*/ 2552487 h 2695362"/>
              <a:gd name="connsiteX3-49" fmla="*/ 1471612 w 2368550"/>
              <a:gd name="connsiteY3-50" fmla="*/ 12487 h 2695362"/>
              <a:gd name="connsiteX4-51" fmla="*/ 1654175 w 2368550"/>
              <a:gd name="connsiteY4-52" fmla="*/ 41062 h 2695362"/>
              <a:gd name="connsiteX5-53" fmla="*/ 2368550 w 2368550"/>
              <a:gd name="connsiteY5-54" fmla="*/ 1304712 h 2695362"/>
              <a:gd name="connsiteX6-55" fmla="*/ 1562100 w 2368550"/>
              <a:gd name="connsiteY6-56" fmla="*/ 2695362 h 2695362"/>
              <a:gd name="connsiteX0-57" fmla="*/ 1562100 w 2368550"/>
              <a:gd name="connsiteY0-58" fmla="*/ 2697971 h 2697971"/>
              <a:gd name="connsiteX1-59" fmla="*/ 136525 w 2368550"/>
              <a:gd name="connsiteY1-60" fmla="*/ 2688446 h 2697971"/>
              <a:gd name="connsiteX2-61" fmla="*/ 0 w 2368550"/>
              <a:gd name="connsiteY2-62" fmla="*/ 2555096 h 2697971"/>
              <a:gd name="connsiteX3-63" fmla="*/ 1471612 w 2368550"/>
              <a:gd name="connsiteY3-64" fmla="*/ 15096 h 2697971"/>
              <a:gd name="connsiteX4-65" fmla="*/ 1654175 w 2368550"/>
              <a:gd name="connsiteY4-66" fmla="*/ 43671 h 2697971"/>
              <a:gd name="connsiteX5-67" fmla="*/ 2368550 w 2368550"/>
              <a:gd name="connsiteY5-68" fmla="*/ 1307321 h 2697971"/>
              <a:gd name="connsiteX6-69" fmla="*/ 1562100 w 2368550"/>
              <a:gd name="connsiteY6-70" fmla="*/ 2697971 h 2697971"/>
              <a:gd name="connsiteX0-71" fmla="*/ 1569243 w 2375693"/>
              <a:gd name="connsiteY0-72" fmla="*/ 2697971 h 2697971"/>
              <a:gd name="connsiteX1-73" fmla="*/ 143668 w 2375693"/>
              <a:gd name="connsiteY1-74" fmla="*/ 2688446 h 2697971"/>
              <a:gd name="connsiteX2-75" fmla="*/ 0 w 2375693"/>
              <a:gd name="connsiteY2-76" fmla="*/ 2555096 h 2697971"/>
              <a:gd name="connsiteX3-77" fmla="*/ 1478755 w 2375693"/>
              <a:gd name="connsiteY3-78" fmla="*/ 15096 h 2697971"/>
              <a:gd name="connsiteX4-79" fmla="*/ 1661318 w 2375693"/>
              <a:gd name="connsiteY4-80" fmla="*/ 43671 h 2697971"/>
              <a:gd name="connsiteX5-81" fmla="*/ 2375693 w 2375693"/>
              <a:gd name="connsiteY5-82" fmla="*/ 1307321 h 2697971"/>
              <a:gd name="connsiteX6-83" fmla="*/ 1569243 w 2375693"/>
              <a:gd name="connsiteY6-84" fmla="*/ 2697971 h 2697971"/>
              <a:gd name="connsiteX0-85" fmla="*/ 1569243 w 2375693"/>
              <a:gd name="connsiteY0-86" fmla="*/ 2697971 h 2697971"/>
              <a:gd name="connsiteX1-87" fmla="*/ 143668 w 2375693"/>
              <a:gd name="connsiteY1-88" fmla="*/ 2688446 h 2697971"/>
              <a:gd name="connsiteX2-89" fmla="*/ 0 w 2375693"/>
              <a:gd name="connsiteY2-90" fmla="*/ 2555096 h 2697971"/>
              <a:gd name="connsiteX3-91" fmla="*/ 1478755 w 2375693"/>
              <a:gd name="connsiteY3-92" fmla="*/ 15096 h 2697971"/>
              <a:gd name="connsiteX4-93" fmla="*/ 1661318 w 2375693"/>
              <a:gd name="connsiteY4-94" fmla="*/ 43671 h 2697971"/>
              <a:gd name="connsiteX5-95" fmla="*/ 2375693 w 2375693"/>
              <a:gd name="connsiteY5-96" fmla="*/ 1307321 h 2697971"/>
              <a:gd name="connsiteX6-97" fmla="*/ 1569243 w 2375693"/>
              <a:gd name="connsiteY6-98" fmla="*/ 2697971 h 2697971"/>
              <a:gd name="connsiteX0-99" fmla="*/ 1569243 w 2375693"/>
              <a:gd name="connsiteY0-100" fmla="*/ 2697971 h 2697971"/>
              <a:gd name="connsiteX1-101" fmla="*/ 143668 w 2375693"/>
              <a:gd name="connsiteY1-102" fmla="*/ 2688446 h 2697971"/>
              <a:gd name="connsiteX2-103" fmla="*/ 0 w 2375693"/>
              <a:gd name="connsiteY2-104" fmla="*/ 2555096 h 2697971"/>
              <a:gd name="connsiteX3-105" fmla="*/ 1478755 w 2375693"/>
              <a:gd name="connsiteY3-106" fmla="*/ 15096 h 2697971"/>
              <a:gd name="connsiteX4-107" fmla="*/ 1661318 w 2375693"/>
              <a:gd name="connsiteY4-108" fmla="*/ 43671 h 2697971"/>
              <a:gd name="connsiteX5-109" fmla="*/ 2375693 w 2375693"/>
              <a:gd name="connsiteY5-110" fmla="*/ 1307321 h 2697971"/>
              <a:gd name="connsiteX6-111" fmla="*/ 1569243 w 2375693"/>
              <a:gd name="connsiteY6-112" fmla="*/ 2697971 h 2697971"/>
              <a:gd name="connsiteX0-113" fmla="*/ 1569243 w 2375693"/>
              <a:gd name="connsiteY0-114" fmla="*/ 2697971 h 2697971"/>
              <a:gd name="connsiteX1-115" fmla="*/ 143668 w 2375693"/>
              <a:gd name="connsiteY1-116" fmla="*/ 2688446 h 2697971"/>
              <a:gd name="connsiteX2-117" fmla="*/ 0 w 2375693"/>
              <a:gd name="connsiteY2-118" fmla="*/ 2555096 h 2697971"/>
              <a:gd name="connsiteX3-119" fmla="*/ 1478755 w 2375693"/>
              <a:gd name="connsiteY3-120" fmla="*/ 15096 h 2697971"/>
              <a:gd name="connsiteX4-121" fmla="*/ 1661318 w 2375693"/>
              <a:gd name="connsiteY4-122" fmla="*/ 43671 h 2697971"/>
              <a:gd name="connsiteX5-123" fmla="*/ 2375693 w 2375693"/>
              <a:gd name="connsiteY5-124" fmla="*/ 1307321 h 2697971"/>
              <a:gd name="connsiteX6-125" fmla="*/ 1569243 w 2375693"/>
              <a:gd name="connsiteY6-126" fmla="*/ 2697971 h 2697971"/>
              <a:gd name="connsiteX0-127" fmla="*/ 1569243 w 2375693"/>
              <a:gd name="connsiteY0-128" fmla="*/ 2697971 h 2697971"/>
              <a:gd name="connsiteX1-129" fmla="*/ 143668 w 2375693"/>
              <a:gd name="connsiteY1-130" fmla="*/ 2688446 h 2697971"/>
              <a:gd name="connsiteX2-131" fmla="*/ 0 w 2375693"/>
              <a:gd name="connsiteY2-132" fmla="*/ 2555096 h 2697971"/>
              <a:gd name="connsiteX3-133" fmla="*/ 1478755 w 2375693"/>
              <a:gd name="connsiteY3-134" fmla="*/ 15096 h 2697971"/>
              <a:gd name="connsiteX4-135" fmla="*/ 1661318 w 2375693"/>
              <a:gd name="connsiteY4-136" fmla="*/ 43671 h 2697971"/>
              <a:gd name="connsiteX5-137" fmla="*/ 2375693 w 2375693"/>
              <a:gd name="connsiteY5-138" fmla="*/ 1307321 h 2697971"/>
              <a:gd name="connsiteX6-139" fmla="*/ 1569243 w 2375693"/>
              <a:gd name="connsiteY6-140" fmla="*/ 2697971 h 2697971"/>
              <a:gd name="connsiteX0-141" fmla="*/ 1569243 w 2375693"/>
              <a:gd name="connsiteY0-142" fmla="*/ 2697971 h 2697971"/>
              <a:gd name="connsiteX1-143" fmla="*/ 143668 w 2375693"/>
              <a:gd name="connsiteY1-144" fmla="*/ 2688446 h 2697971"/>
              <a:gd name="connsiteX2-145" fmla="*/ 0 w 2375693"/>
              <a:gd name="connsiteY2-146" fmla="*/ 2555096 h 2697971"/>
              <a:gd name="connsiteX3-147" fmla="*/ 1478755 w 2375693"/>
              <a:gd name="connsiteY3-148" fmla="*/ 15096 h 2697971"/>
              <a:gd name="connsiteX4-149" fmla="*/ 1661318 w 2375693"/>
              <a:gd name="connsiteY4-150" fmla="*/ 43671 h 2697971"/>
              <a:gd name="connsiteX5-151" fmla="*/ 2375693 w 2375693"/>
              <a:gd name="connsiteY5-152" fmla="*/ 1307321 h 2697971"/>
              <a:gd name="connsiteX6-153" fmla="*/ 1569243 w 2375693"/>
              <a:gd name="connsiteY6-154" fmla="*/ 2697971 h 2697971"/>
              <a:gd name="connsiteX0-155" fmla="*/ 1569243 w 2375693"/>
              <a:gd name="connsiteY0-156" fmla="*/ 2697971 h 2697971"/>
              <a:gd name="connsiteX1-157" fmla="*/ 143668 w 2375693"/>
              <a:gd name="connsiteY1-158" fmla="*/ 2688446 h 2697971"/>
              <a:gd name="connsiteX2-159" fmla="*/ 0 w 2375693"/>
              <a:gd name="connsiteY2-160" fmla="*/ 2555096 h 2697971"/>
              <a:gd name="connsiteX3-161" fmla="*/ 1478755 w 2375693"/>
              <a:gd name="connsiteY3-162" fmla="*/ 15096 h 2697971"/>
              <a:gd name="connsiteX4-163" fmla="*/ 1661318 w 2375693"/>
              <a:gd name="connsiteY4-164" fmla="*/ 43671 h 2697971"/>
              <a:gd name="connsiteX5-165" fmla="*/ 2375693 w 2375693"/>
              <a:gd name="connsiteY5-166" fmla="*/ 1307321 h 2697971"/>
              <a:gd name="connsiteX6-167" fmla="*/ 1569243 w 2375693"/>
              <a:gd name="connsiteY6-168" fmla="*/ 2697971 h 26979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375693" h="2697971">
                <a:moveTo>
                  <a:pt x="1569243" y="2697971"/>
                </a:moveTo>
                <a:lnTo>
                  <a:pt x="143668" y="2688446"/>
                </a:lnTo>
                <a:cubicBezTo>
                  <a:pt x="67204" y="2686858"/>
                  <a:pt x="264" y="2642408"/>
                  <a:pt x="0" y="2555096"/>
                </a:cubicBezTo>
                <a:cubicBezTo>
                  <a:pt x="76994" y="1445697"/>
                  <a:pt x="758824" y="494654"/>
                  <a:pt x="1478755" y="15096"/>
                </a:cubicBezTo>
                <a:cubicBezTo>
                  <a:pt x="1532862" y="-11495"/>
                  <a:pt x="1623879" y="-3557"/>
                  <a:pt x="1661318" y="43671"/>
                </a:cubicBezTo>
                <a:lnTo>
                  <a:pt x="2375693" y="1307321"/>
                </a:lnTo>
                <a:cubicBezTo>
                  <a:pt x="2030676" y="1516077"/>
                  <a:pt x="1597554" y="1998677"/>
                  <a:pt x="1569243" y="2697971"/>
                </a:cubicBezTo>
                <a:close/>
              </a:path>
            </a:pathLst>
          </a:custGeom>
          <a:solidFill>
            <a:srgbClr val="008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37" name="任意多边形 62"/>
          <p:cNvSpPr/>
          <p:nvPr/>
        </p:nvSpPr>
        <p:spPr>
          <a:xfrm rot="14400000">
            <a:off x="5085556" y="4343060"/>
            <a:ext cx="1292225" cy="1468438"/>
          </a:xfrm>
          <a:custGeom>
            <a:avLst/>
            <a:gdLst>
              <a:gd name="connsiteX0" fmla="*/ 1562100 w 2368550"/>
              <a:gd name="connsiteY0" fmla="*/ 2692400 h 2692400"/>
              <a:gd name="connsiteX1" fmla="*/ 136525 w 2368550"/>
              <a:gd name="connsiteY1" fmla="*/ 2682875 h 2692400"/>
              <a:gd name="connsiteX2" fmla="*/ 0 w 2368550"/>
              <a:gd name="connsiteY2" fmla="*/ 2549525 h 2692400"/>
              <a:gd name="connsiteX3" fmla="*/ 1466850 w 2368550"/>
              <a:gd name="connsiteY3" fmla="*/ 0 h 2692400"/>
              <a:gd name="connsiteX4" fmla="*/ 1654175 w 2368550"/>
              <a:gd name="connsiteY4" fmla="*/ 38100 h 2692400"/>
              <a:gd name="connsiteX5" fmla="*/ 2368550 w 2368550"/>
              <a:gd name="connsiteY5" fmla="*/ 1301750 h 2692400"/>
              <a:gd name="connsiteX6" fmla="*/ 1562100 w 2368550"/>
              <a:gd name="connsiteY6" fmla="*/ 2692400 h 2692400"/>
              <a:gd name="connsiteX0-1" fmla="*/ 1562100 w 2368550"/>
              <a:gd name="connsiteY0-2" fmla="*/ 2692400 h 2692400"/>
              <a:gd name="connsiteX1-3" fmla="*/ 136525 w 2368550"/>
              <a:gd name="connsiteY1-4" fmla="*/ 2682875 h 2692400"/>
              <a:gd name="connsiteX2-5" fmla="*/ 0 w 2368550"/>
              <a:gd name="connsiteY2-6" fmla="*/ 2549525 h 2692400"/>
              <a:gd name="connsiteX3-7" fmla="*/ 1466850 w 2368550"/>
              <a:gd name="connsiteY3-8" fmla="*/ 0 h 2692400"/>
              <a:gd name="connsiteX4-9" fmla="*/ 1654175 w 2368550"/>
              <a:gd name="connsiteY4-10" fmla="*/ 38100 h 2692400"/>
              <a:gd name="connsiteX5-11" fmla="*/ 2368550 w 2368550"/>
              <a:gd name="connsiteY5-12" fmla="*/ 1301750 h 2692400"/>
              <a:gd name="connsiteX6-13" fmla="*/ 1562100 w 2368550"/>
              <a:gd name="connsiteY6-14" fmla="*/ 2692400 h 2692400"/>
              <a:gd name="connsiteX0-15" fmla="*/ 1562100 w 2368550"/>
              <a:gd name="connsiteY0-16" fmla="*/ 2702221 h 2702221"/>
              <a:gd name="connsiteX1-17" fmla="*/ 136525 w 2368550"/>
              <a:gd name="connsiteY1-18" fmla="*/ 2692696 h 2702221"/>
              <a:gd name="connsiteX2-19" fmla="*/ 0 w 2368550"/>
              <a:gd name="connsiteY2-20" fmla="*/ 2559346 h 2702221"/>
              <a:gd name="connsiteX3-21" fmla="*/ 1466850 w 2368550"/>
              <a:gd name="connsiteY3-22" fmla="*/ 9821 h 2702221"/>
              <a:gd name="connsiteX4-23" fmla="*/ 1654175 w 2368550"/>
              <a:gd name="connsiteY4-24" fmla="*/ 47921 h 2702221"/>
              <a:gd name="connsiteX5-25" fmla="*/ 2368550 w 2368550"/>
              <a:gd name="connsiteY5-26" fmla="*/ 1311571 h 2702221"/>
              <a:gd name="connsiteX6-27" fmla="*/ 1562100 w 2368550"/>
              <a:gd name="connsiteY6-28" fmla="*/ 2702221 h 2702221"/>
              <a:gd name="connsiteX0-29" fmla="*/ 1562100 w 2368550"/>
              <a:gd name="connsiteY0-30" fmla="*/ 2702221 h 2702221"/>
              <a:gd name="connsiteX1-31" fmla="*/ 136525 w 2368550"/>
              <a:gd name="connsiteY1-32" fmla="*/ 2692696 h 2702221"/>
              <a:gd name="connsiteX2-33" fmla="*/ 0 w 2368550"/>
              <a:gd name="connsiteY2-34" fmla="*/ 2559346 h 2702221"/>
              <a:gd name="connsiteX3-35" fmla="*/ 1466850 w 2368550"/>
              <a:gd name="connsiteY3-36" fmla="*/ 9821 h 2702221"/>
              <a:gd name="connsiteX4-37" fmla="*/ 1654175 w 2368550"/>
              <a:gd name="connsiteY4-38" fmla="*/ 47921 h 2702221"/>
              <a:gd name="connsiteX5-39" fmla="*/ 2368550 w 2368550"/>
              <a:gd name="connsiteY5-40" fmla="*/ 1311571 h 2702221"/>
              <a:gd name="connsiteX6-41" fmla="*/ 1562100 w 2368550"/>
              <a:gd name="connsiteY6-42" fmla="*/ 2702221 h 2702221"/>
              <a:gd name="connsiteX0-43" fmla="*/ 1562100 w 2368550"/>
              <a:gd name="connsiteY0-44" fmla="*/ 2695362 h 2695362"/>
              <a:gd name="connsiteX1-45" fmla="*/ 136525 w 2368550"/>
              <a:gd name="connsiteY1-46" fmla="*/ 2685837 h 2695362"/>
              <a:gd name="connsiteX2-47" fmla="*/ 0 w 2368550"/>
              <a:gd name="connsiteY2-48" fmla="*/ 2552487 h 2695362"/>
              <a:gd name="connsiteX3-49" fmla="*/ 1471612 w 2368550"/>
              <a:gd name="connsiteY3-50" fmla="*/ 12487 h 2695362"/>
              <a:gd name="connsiteX4-51" fmla="*/ 1654175 w 2368550"/>
              <a:gd name="connsiteY4-52" fmla="*/ 41062 h 2695362"/>
              <a:gd name="connsiteX5-53" fmla="*/ 2368550 w 2368550"/>
              <a:gd name="connsiteY5-54" fmla="*/ 1304712 h 2695362"/>
              <a:gd name="connsiteX6-55" fmla="*/ 1562100 w 2368550"/>
              <a:gd name="connsiteY6-56" fmla="*/ 2695362 h 2695362"/>
              <a:gd name="connsiteX0-57" fmla="*/ 1562100 w 2368550"/>
              <a:gd name="connsiteY0-58" fmla="*/ 2697971 h 2697971"/>
              <a:gd name="connsiteX1-59" fmla="*/ 136525 w 2368550"/>
              <a:gd name="connsiteY1-60" fmla="*/ 2688446 h 2697971"/>
              <a:gd name="connsiteX2-61" fmla="*/ 0 w 2368550"/>
              <a:gd name="connsiteY2-62" fmla="*/ 2555096 h 2697971"/>
              <a:gd name="connsiteX3-63" fmla="*/ 1471612 w 2368550"/>
              <a:gd name="connsiteY3-64" fmla="*/ 15096 h 2697971"/>
              <a:gd name="connsiteX4-65" fmla="*/ 1654175 w 2368550"/>
              <a:gd name="connsiteY4-66" fmla="*/ 43671 h 2697971"/>
              <a:gd name="connsiteX5-67" fmla="*/ 2368550 w 2368550"/>
              <a:gd name="connsiteY5-68" fmla="*/ 1307321 h 2697971"/>
              <a:gd name="connsiteX6-69" fmla="*/ 1562100 w 2368550"/>
              <a:gd name="connsiteY6-70" fmla="*/ 2697971 h 2697971"/>
              <a:gd name="connsiteX0-71" fmla="*/ 1569243 w 2375693"/>
              <a:gd name="connsiteY0-72" fmla="*/ 2697971 h 2697971"/>
              <a:gd name="connsiteX1-73" fmla="*/ 143668 w 2375693"/>
              <a:gd name="connsiteY1-74" fmla="*/ 2688446 h 2697971"/>
              <a:gd name="connsiteX2-75" fmla="*/ 0 w 2375693"/>
              <a:gd name="connsiteY2-76" fmla="*/ 2555096 h 2697971"/>
              <a:gd name="connsiteX3-77" fmla="*/ 1478755 w 2375693"/>
              <a:gd name="connsiteY3-78" fmla="*/ 15096 h 2697971"/>
              <a:gd name="connsiteX4-79" fmla="*/ 1661318 w 2375693"/>
              <a:gd name="connsiteY4-80" fmla="*/ 43671 h 2697971"/>
              <a:gd name="connsiteX5-81" fmla="*/ 2375693 w 2375693"/>
              <a:gd name="connsiteY5-82" fmla="*/ 1307321 h 2697971"/>
              <a:gd name="connsiteX6-83" fmla="*/ 1569243 w 2375693"/>
              <a:gd name="connsiteY6-84" fmla="*/ 2697971 h 2697971"/>
              <a:gd name="connsiteX0-85" fmla="*/ 1569243 w 2375693"/>
              <a:gd name="connsiteY0-86" fmla="*/ 2697971 h 2697971"/>
              <a:gd name="connsiteX1-87" fmla="*/ 143668 w 2375693"/>
              <a:gd name="connsiteY1-88" fmla="*/ 2688446 h 2697971"/>
              <a:gd name="connsiteX2-89" fmla="*/ 0 w 2375693"/>
              <a:gd name="connsiteY2-90" fmla="*/ 2555096 h 2697971"/>
              <a:gd name="connsiteX3-91" fmla="*/ 1478755 w 2375693"/>
              <a:gd name="connsiteY3-92" fmla="*/ 15096 h 2697971"/>
              <a:gd name="connsiteX4-93" fmla="*/ 1661318 w 2375693"/>
              <a:gd name="connsiteY4-94" fmla="*/ 43671 h 2697971"/>
              <a:gd name="connsiteX5-95" fmla="*/ 2375693 w 2375693"/>
              <a:gd name="connsiteY5-96" fmla="*/ 1307321 h 2697971"/>
              <a:gd name="connsiteX6-97" fmla="*/ 1569243 w 2375693"/>
              <a:gd name="connsiteY6-98" fmla="*/ 2697971 h 2697971"/>
              <a:gd name="connsiteX0-99" fmla="*/ 1569243 w 2375693"/>
              <a:gd name="connsiteY0-100" fmla="*/ 2697971 h 2697971"/>
              <a:gd name="connsiteX1-101" fmla="*/ 143668 w 2375693"/>
              <a:gd name="connsiteY1-102" fmla="*/ 2688446 h 2697971"/>
              <a:gd name="connsiteX2-103" fmla="*/ 0 w 2375693"/>
              <a:gd name="connsiteY2-104" fmla="*/ 2555096 h 2697971"/>
              <a:gd name="connsiteX3-105" fmla="*/ 1478755 w 2375693"/>
              <a:gd name="connsiteY3-106" fmla="*/ 15096 h 2697971"/>
              <a:gd name="connsiteX4-107" fmla="*/ 1661318 w 2375693"/>
              <a:gd name="connsiteY4-108" fmla="*/ 43671 h 2697971"/>
              <a:gd name="connsiteX5-109" fmla="*/ 2375693 w 2375693"/>
              <a:gd name="connsiteY5-110" fmla="*/ 1307321 h 2697971"/>
              <a:gd name="connsiteX6-111" fmla="*/ 1569243 w 2375693"/>
              <a:gd name="connsiteY6-112" fmla="*/ 2697971 h 2697971"/>
              <a:gd name="connsiteX0-113" fmla="*/ 1569243 w 2375693"/>
              <a:gd name="connsiteY0-114" fmla="*/ 2697971 h 2697971"/>
              <a:gd name="connsiteX1-115" fmla="*/ 143668 w 2375693"/>
              <a:gd name="connsiteY1-116" fmla="*/ 2688446 h 2697971"/>
              <a:gd name="connsiteX2-117" fmla="*/ 0 w 2375693"/>
              <a:gd name="connsiteY2-118" fmla="*/ 2555096 h 2697971"/>
              <a:gd name="connsiteX3-119" fmla="*/ 1478755 w 2375693"/>
              <a:gd name="connsiteY3-120" fmla="*/ 15096 h 2697971"/>
              <a:gd name="connsiteX4-121" fmla="*/ 1661318 w 2375693"/>
              <a:gd name="connsiteY4-122" fmla="*/ 43671 h 2697971"/>
              <a:gd name="connsiteX5-123" fmla="*/ 2375693 w 2375693"/>
              <a:gd name="connsiteY5-124" fmla="*/ 1307321 h 2697971"/>
              <a:gd name="connsiteX6-125" fmla="*/ 1569243 w 2375693"/>
              <a:gd name="connsiteY6-126" fmla="*/ 2697971 h 2697971"/>
              <a:gd name="connsiteX0-127" fmla="*/ 1569243 w 2375693"/>
              <a:gd name="connsiteY0-128" fmla="*/ 2697971 h 2697971"/>
              <a:gd name="connsiteX1-129" fmla="*/ 143668 w 2375693"/>
              <a:gd name="connsiteY1-130" fmla="*/ 2688446 h 2697971"/>
              <a:gd name="connsiteX2-131" fmla="*/ 0 w 2375693"/>
              <a:gd name="connsiteY2-132" fmla="*/ 2555096 h 2697971"/>
              <a:gd name="connsiteX3-133" fmla="*/ 1478755 w 2375693"/>
              <a:gd name="connsiteY3-134" fmla="*/ 15096 h 2697971"/>
              <a:gd name="connsiteX4-135" fmla="*/ 1661318 w 2375693"/>
              <a:gd name="connsiteY4-136" fmla="*/ 43671 h 2697971"/>
              <a:gd name="connsiteX5-137" fmla="*/ 2375693 w 2375693"/>
              <a:gd name="connsiteY5-138" fmla="*/ 1307321 h 2697971"/>
              <a:gd name="connsiteX6-139" fmla="*/ 1569243 w 2375693"/>
              <a:gd name="connsiteY6-140" fmla="*/ 2697971 h 2697971"/>
              <a:gd name="connsiteX0-141" fmla="*/ 1569243 w 2375693"/>
              <a:gd name="connsiteY0-142" fmla="*/ 2697971 h 2697971"/>
              <a:gd name="connsiteX1-143" fmla="*/ 143668 w 2375693"/>
              <a:gd name="connsiteY1-144" fmla="*/ 2688446 h 2697971"/>
              <a:gd name="connsiteX2-145" fmla="*/ 0 w 2375693"/>
              <a:gd name="connsiteY2-146" fmla="*/ 2555096 h 2697971"/>
              <a:gd name="connsiteX3-147" fmla="*/ 1478755 w 2375693"/>
              <a:gd name="connsiteY3-148" fmla="*/ 15096 h 2697971"/>
              <a:gd name="connsiteX4-149" fmla="*/ 1661318 w 2375693"/>
              <a:gd name="connsiteY4-150" fmla="*/ 43671 h 2697971"/>
              <a:gd name="connsiteX5-151" fmla="*/ 2375693 w 2375693"/>
              <a:gd name="connsiteY5-152" fmla="*/ 1307321 h 2697971"/>
              <a:gd name="connsiteX6-153" fmla="*/ 1569243 w 2375693"/>
              <a:gd name="connsiteY6-154" fmla="*/ 2697971 h 2697971"/>
              <a:gd name="connsiteX0-155" fmla="*/ 1569243 w 2375693"/>
              <a:gd name="connsiteY0-156" fmla="*/ 2697971 h 2697971"/>
              <a:gd name="connsiteX1-157" fmla="*/ 143668 w 2375693"/>
              <a:gd name="connsiteY1-158" fmla="*/ 2688446 h 2697971"/>
              <a:gd name="connsiteX2-159" fmla="*/ 0 w 2375693"/>
              <a:gd name="connsiteY2-160" fmla="*/ 2555096 h 2697971"/>
              <a:gd name="connsiteX3-161" fmla="*/ 1478755 w 2375693"/>
              <a:gd name="connsiteY3-162" fmla="*/ 15096 h 2697971"/>
              <a:gd name="connsiteX4-163" fmla="*/ 1661318 w 2375693"/>
              <a:gd name="connsiteY4-164" fmla="*/ 43671 h 2697971"/>
              <a:gd name="connsiteX5-165" fmla="*/ 2375693 w 2375693"/>
              <a:gd name="connsiteY5-166" fmla="*/ 1307321 h 2697971"/>
              <a:gd name="connsiteX6-167" fmla="*/ 1569243 w 2375693"/>
              <a:gd name="connsiteY6-168" fmla="*/ 2697971 h 26979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375693" h="2697971">
                <a:moveTo>
                  <a:pt x="1569243" y="2697971"/>
                </a:moveTo>
                <a:lnTo>
                  <a:pt x="143668" y="2688446"/>
                </a:lnTo>
                <a:cubicBezTo>
                  <a:pt x="67204" y="2686858"/>
                  <a:pt x="264" y="2642408"/>
                  <a:pt x="0" y="2555096"/>
                </a:cubicBezTo>
                <a:cubicBezTo>
                  <a:pt x="76994" y="1445697"/>
                  <a:pt x="758824" y="494654"/>
                  <a:pt x="1478755" y="15096"/>
                </a:cubicBezTo>
                <a:cubicBezTo>
                  <a:pt x="1532862" y="-11495"/>
                  <a:pt x="1623879" y="-3557"/>
                  <a:pt x="1661318" y="43671"/>
                </a:cubicBezTo>
                <a:lnTo>
                  <a:pt x="2375693" y="1307321"/>
                </a:lnTo>
                <a:cubicBezTo>
                  <a:pt x="2030676" y="1516077"/>
                  <a:pt x="1597554" y="1998677"/>
                  <a:pt x="1569243" y="2697971"/>
                </a:cubicBezTo>
                <a:close/>
              </a:path>
            </a:pathLst>
          </a:custGeom>
          <a:solidFill>
            <a:srgbClr val="2F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38" name="任意多边形 63"/>
          <p:cNvSpPr/>
          <p:nvPr/>
        </p:nvSpPr>
        <p:spPr>
          <a:xfrm rot="18000000">
            <a:off x="3905250" y="3558041"/>
            <a:ext cx="1293813" cy="1468437"/>
          </a:xfrm>
          <a:custGeom>
            <a:avLst/>
            <a:gdLst>
              <a:gd name="connsiteX0" fmla="*/ 1562100 w 2368550"/>
              <a:gd name="connsiteY0" fmla="*/ 2692400 h 2692400"/>
              <a:gd name="connsiteX1" fmla="*/ 136525 w 2368550"/>
              <a:gd name="connsiteY1" fmla="*/ 2682875 h 2692400"/>
              <a:gd name="connsiteX2" fmla="*/ 0 w 2368550"/>
              <a:gd name="connsiteY2" fmla="*/ 2549525 h 2692400"/>
              <a:gd name="connsiteX3" fmla="*/ 1466850 w 2368550"/>
              <a:gd name="connsiteY3" fmla="*/ 0 h 2692400"/>
              <a:gd name="connsiteX4" fmla="*/ 1654175 w 2368550"/>
              <a:gd name="connsiteY4" fmla="*/ 38100 h 2692400"/>
              <a:gd name="connsiteX5" fmla="*/ 2368550 w 2368550"/>
              <a:gd name="connsiteY5" fmla="*/ 1301750 h 2692400"/>
              <a:gd name="connsiteX6" fmla="*/ 1562100 w 2368550"/>
              <a:gd name="connsiteY6" fmla="*/ 2692400 h 2692400"/>
              <a:gd name="connsiteX0-1" fmla="*/ 1562100 w 2368550"/>
              <a:gd name="connsiteY0-2" fmla="*/ 2692400 h 2692400"/>
              <a:gd name="connsiteX1-3" fmla="*/ 136525 w 2368550"/>
              <a:gd name="connsiteY1-4" fmla="*/ 2682875 h 2692400"/>
              <a:gd name="connsiteX2-5" fmla="*/ 0 w 2368550"/>
              <a:gd name="connsiteY2-6" fmla="*/ 2549525 h 2692400"/>
              <a:gd name="connsiteX3-7" fmla="*/ 1466850 w 2368550"/>
              <a:gd name="connsiteY3-8" fmla="*/ 0 h 2692400"/>
              <a:gd name="connsiteX4-9" fmla="*/ 1654175 w 2368550"/>
              <a:gd name="connsiteY4-10" fmla="*/ 38100 h 2692400"/>
              <a:gd name="connsiteX5-11" fmla="*/ 2368550 w 2368550"/>
              <a:gd name="connsiteY5-12" fmla="*/ 1301750 h 2692400"/>
              <a:gd name="connsiteX6-13" fmla="*/ 1562100 w 2368550"/>
              <a:gd name="connsiteY6-14" fmla="*/ 2692400 h 2692400"/>
              <a:gd name="connsiteX0-15" fmla="*/ 1562100 w 2368550"/>
              <a:gd name="connsiteY0-16" fmla="*/ 2702221 h 2702221"/>
              <a:gd name="connsiteX1-17" fmla="*/ 136525 w 2368550"/>
              <a:gd name="connsiteY1-18" fmla="*/ 2692696 h 2702221"/>
              <a:gd name="connsiteX2-19" fmla="*/ 0 w 2368550"/>
              <a:gd name="connsiteY2-20" fmla="*/ 2559346 h 2702221"/>
              <a:gd name="connsiteX3-21" fmla="*/ 1466850 w 2368550"/>
              <a:gd name="connsiteY3-22" fmla="*/ 9821 h 2702221"/>
              <a:gd name="connsiteX4-23" fmla="*/ 1654175 w 2368550"/>
              <a:gd name="connsiteY4-24" fmla="*/ 47921 h 2702221"/>
              <a:gd name="connsiteX5-25" fmla="*/ 2368550 w 2368550"/>
              <a:gd name="connsiteY5-26" fmla="*/ 1311571 h 2702221"/>
              <a:gd name="connsiteX6-27" fmla="*/ 1562100 w 2368550"/>
              <a:gd name="connsiteY6-28" fmla="*/ 2702221 h 2702221"/>
              <a:gd name="connsiteX0-29" fmla="*/ 1562100 w 2368550"/>
              <a:gd name="connsiteY0-30" fmla="*/ 2702221 h 2702221"/>
              <a:gd name="connsiteX1-31" fmla="*/ 136525 w 2368550"/>
              <a:gd name="connsiteY1-32" fmla="*/ 2692696 h 2702221"/>
              <a:gd name="connsiteX2-33" fmla="*/ 0 w 2368550"/>
              <a:gd name="connsiteY2-34" fmla="*/ 2559346 h 2702221"/>
              <a:gd name="connsiteX3-35" fmla="*/ 1466850 w 2368550"/>
              <a:gd name="connsiteY3-36" fmla="*/ 9821 h 2702221"/>
              <a:gd name="connsiteX4-37" fmla="*/ 1654175 w 2368550"/>
              <a:gd name="connsiteY4-38" fmla="*/ 47921 h 2702221"/>
              <a:gd name="connsiteX5-39" fmla="*/ 2368550 w 2368550"/>
              <a:gd name="connsiteY5-40" fmla="*/ 1311571 h 2702221"/>
              <a:gd name="connsiteX6-41" fmla="*/ 1562100 w 2368550"/>
              <a:gd name="connsiteY6-42" fmla="*/ 2702221 h 2702221"/>
              <a:gd name="connsiteX0-43" fmla="*/ 1562100 w 2368550"/>
              <a:gd name="connsiteY0-44" fmla="*/ 2695362 h 2695362"/>
              <a:gd name="connsiteX1-45" fmla="*/ 136525 w 2368550"/>
              <a:gd name="connsiteY1-46" fmla="*/ 2685837 h 2695362"/>
              <a:gd name="connsiteX2-47" fmla="*/ 0 w 2368550"/>
              <a:gd name="connsiteY2-48" fmla="*/ 2552487 h 2695362"/>
              <a:gd name="connsiteX3-49" fmla="*/ 1471612 w 2368550"/>
              <a:gd name="connsiteY3-50" fmla="*/ 12487 h 2695362"/>
              <a:gd name="connsiteX4-51" fmla="*/ 1654175 w 2368550"/>
              <a:gd name="connsiteY4-52" fmla="*/ 41062 h 2695362"/>
              <a:gd name="connsiteX5-53" fmla="*/ 2368550 w 2368550"/>
              <a:gd name="connsiteY5-54" fmla="*/ 1304712 h 2695362"/>
              <a:gd name="connsiteX6-55" fmla="*/ 1562100 w 2368550"/>
              <a:gd name="connsiteY6-56" fmla="*/ 2695362 h 2695362"/>
              <a:gd name="connsiteX0-57" fmla="*/ 1562100 w 2368550"/>
              <a:gd name="connsiteY0-58" fmla="*/ 2697971 h 2697971"/>
              <a:gd name="connsiteX1-59" fmla="*/ 136525 w 2368550"/>
              <a:gd name="connsiteY1-60" fmla="*/ 2688446 h 2697971"/>
              <a:gd name="connsiteX2-61" fmla="*/ 0 w 2368550"/>
              <a:gd name="connsiteY2-62" fmla="*/ 2555096 h 2697971"/>
              <a:gd name="connsiteX3-63" fmla="*/ 1471612 w 2368550"/>
              <a:gd name="connsiteY3-64" fmla="*/ 15096 h 2697971"/>
              <a:gd name="connsiteX4-65" fmla="*/ 1654175 w 2368550"/>
              <a:gd name="connsiteY4-66" fmla="*/ 43671 h 2697971"/>
              <a:gd name="connsiteX5-67" fmla="*/ 2368550 w 2368550"/>
              <a:gd name="connsiteY5-68" fmla="*/ 1307321 h 2697971"/>
              <a:gd name="connsiteX6-69" fmla="*/ 1562100 w 2368550"/>
              <a:gd name="connsiteY6-70" fmla="*/ 2697971 h 2697971"/>
              <a:gd name="connsiteX0-71" fmla="*/ 1569243 w 2375693"/>
              <a:gd name="connsiteY0-72" fmla="*/ 2697971 h 2697971"/>
              <a:gd name="connsiteX1-73" fmla="*/ 143668 w 2375693"/>
              <a:gd name="connsiteY1-74" fmla="*/ 2688446 h 2697971"/>
              <a:gd name="connsiteX2-75" fmla="*/ 0 w 2375693"/>
              <a:gd name="connsiteY2-76" fmla="*/ 2555096 h 2697971"/>
              <a:gd name="connsiteX3-77" fmla="*/ 1478755 w 2375693"/>
              <a:gd name="connsiteY3-78" fmla="*/ 15096 h 2697971"/>
              <a:gd name="connsiteX4-79" fmla="*/ 1661318 w 2375693"/>
              <a:gd name="connsiteY4-80" fmla="*/ 43671 h 2697971"/>
              <a:gd name="connsiteX5-81" fmla="*/ 2375693 w 2375693"/>
              <a:gd name="connsiteY5-82" fmla="*/ 1307321 h 2697971"/>
              <a:gd name="connsiteX6-83" fmla="*/ 1569243 w 2375693"/>
              <a:gd name="connsiteY6-84" fmla="*/ 2697971 h 2697971"/>
              <a:gd name="connsiteX0-85" fmla="*/ 1569243 w 2375693"/>
              <a:gd name="connsiteY0-86" fmla="*/ 2697971 h 2697971"/>
              <a:gd name="connsiteX1-87" fmla="*/ 143668 w 2375693"/>
              <a:gd name="connsiteY1-88" fmla="*/ 2688446 h 2697971"/>
              <a:gd name="connsiteX2-89" fmla="*/ 0 w 2375693"/>
              <a:gd name="connsiteY2-90" fmla="*/ 2555096 h 2697971"/>
              <a:gd name="connsiteX3-91" fmla="*/ 1478755 w 2375693"/>
              <a:gd name="connsiteY3-92" fmla="*/ 15096 h 2697971"/>
              <a:gd name="connsiteX4-93" fmla="*/ 1661318 w 2375693"/>
              <a:gd name="connsiteY4-94" fmla="*/ 43671 h 2697971"/>
              <a:gd name="connsiteX5-95" fmla="*/ 2375693 w 2375693"/>
              <a:gd name="connsiteY5-96" fmla="*/ 1307321 h 2697971"/>
              <a:gd name="connsiteX6-97" fmla="*/ 1569243 w 2375693"/>
              <a:gd name="connsiteY6-98" fmla="*/ 2697971 h 2697971"/>
              <a:gd name="connsiteX0-99" fmla="*/ 1569243 w 2375693"/>
              <a:gd name="connsiteY0-100" fmla="*/ 2697971 h 2697971"/>
              <a:gd name="connsiteX1-101" fmla="*/ 143668 w 2375693"/>
              <a:gd name="connsiteY1-102" fmla="*/ 2688446 h 2697971"/>
              <a:gd name="connsiteX2-103" fmla="*/ 0 w 2375693"/>
              <a:gd name="connsiteY2-104" fmla="*/ 2555096 h 2697971"/>
              <a:gd name="connsiteX3-105" fmla="*/ 1478755 w 2375693"/>
              <a:gd name="connsiteY3-106" fmla="*/ 15096 h 2697971"/>
              <a:gd name="connsiteX4-107" fmla="*/ 1661318 w 2375693"/>
              <a:gd name="connsiteY4-108" fmla="*/ 43671 h 2697971"/>
              <a:gd name="connsiteX5-109" fmla="*/ 2375693 w 2375693"/>
              <a:gd name="connsiteY5-110" fmla="*/ 1307321 h 2697971"/>
              <a:gd name="connsiteX6-111" fmla="*/ 1569243 w 2375693"/>
              <a:gd name="connsiteY6-112" fmla="*/ 2697971 h 2697971"/>
              <a:gd name="connsiteX0-113" fmla="*/ 1569243 w 2375693"/>
              <a:gd name="connsiteY0-114" fmla="*/ 2697971 h 2697971"/>
              <a:gd name="connsiteX1-115" fmla="*/ 143668 w 2375693"/>
              <a:gd name="connsiteY1-116" fmla="*/ 2688446 h 2697971"/>
              <a:gd name="connsiteX2-117" fmla="*/ 0 w 2375693"/>
              <a:gd name="connsiteY2-118" fmla="*/ 2555096 h 2697971"/>
              <a:gd name="connsiteX3-119" fmla="*/ 1478755 w 2375693"/>
              <a:gd name="connsiteY3-120" fmla="*/ 15096 h 2697971"/>
              <a:gd name="connsiteX4-121" fmla="*/ 1661318 w 2375693"/>
              <a:gd name="connsiteY4-122" fmla="*/ 43671 h 2697971"/>
              <a:gd name="connsiteX5-123" fmla="*/ 2375693 w 2375693"/>
              <a:gd name="connsiteY5-124" fmla="*/ 1307321 h 2697971"/>
              <a:gd name="connsiteX6-125" fmla="*/ 1569243 w 2375693"/>
              <a:gd name="connsiteY6-126" fmla="*/ 2697971 h 2697971"/>
              <a:gd name="connsiteX0-127" fmla="*/ 1569243 w 2375693"/>
              <a:gd name="connsiteY0-128" fmla="*/ 2697971 h 2697971"/>
              <a:gd name="connsiteX1-129" fmla="*/ 143668 w 2375693"/>
              <a:gd name="connsiteY1-130" fmla="*/ 2688446 h 2697971"/>
              <a:gd name="connsiteX2-131" fmla="*/ 0 w 2375693"/>
              <a:gd name="connsiteY2-132" fmla="*/ 2555096 h 2697971"/>
              <a:gd name="connsiteX3-133" fmla="*/ 1478755 w 2375693"/>
              <a:gd name="connsiteY3-134" fmla="*/ 15096 h 2697971"/>
              <a:gd name="connsiteX4-135" fmla="*/ 1661318 w 2375693"/>
              <a:gd name="connsiteY4-136" fmla="*/ 43671 h 2697971"/>
              <a:gd name="connsiteX5-137" fmla="*/ 2375693 w 2375693"/>
              <a:gd name="connsiteY5-138" fmla="*/ 1307321 h 2697971"/>
              <a:gd name="connsiteX6-139" fmla="*/ 1569243 w 2375693"/>
              <a:gd name="connsiteY6-140" fmla="*/ 2697971 h 2697971"/>
              <a:gd name="connsiteX0-141" fmla="*/ 1569243 w 2375693"/>
              <a:gd name="connsiteY0-142" fmla="*/ 2697971 h 2697971"/>
              <a:gd name="connsiteX1-143" fmla="*/ 143668 w 2375693"/>
              <a:gd name="connsiteY1-144" fmla="*/ 2688446 h 2697971"/>
              <a:gd name="connsiteX2-145" fmla="*/ 0 w 2375693"/>
              <a:gd name="connsiteY2-146" fmla="*/ 2555096 h 2697971"/>
              <a:gd name="connsiteX3-147" fmla="*/ 1478755 w 2375693"/>
              <a:gd name="connsiteY3-148" fmla="*/ 15096 h 2697971"/>
              <a:gd name="connsiteX4-149" fmla="*/ 1661318 w 2375693"/>
              <a:gd name="connsiteY4-150" fmla="*/ 43671 h 2697971"/>
              <a:gd name="connsiteX5-151" fmla="*/ 2375693 w 2375693"/>
              <a:gd name="connsiteY5-152" fmla="*/ 1307321 h 2697971"/>
              <a:gd name="connsiteX6-153" fmla="*/ 1569243 w 2375693"/>
              <a:gd name="connsiteY6-154" fmla="*/ 2697971 h 2697971"/>
              <a:gd name="connsiteX0-155" fmla="*/ 1569243 w 2375693"/>
              <a:gd name="connsiteY0-156" fmla="*/ 2697971 h 2697971"/>
              <a:gd name="connsiteX1-157" fmla="*/ 143668 w 2375693"/>
              <a:gd name="connsiteY1-158" fmla="*/ 2688446 h 2697971"/>
              <a:gd name="connsiteX2-159" fmla="*/ 0 w 2375693"/>
              <a:gd name="connsiteY2-160" fmla="*/ 2555096 h 2697971"/>
              <a:gd name="connsiteX3-161" fmla="*/ 1478755 w 2375693"/>
              <a:gd name="connsiteY3-162" fmla="*/ 15096 h 2697971"/>
              <a:gd name="connsiteX4-163" fmla="*/ 1661318 w 2375693"/>
              <a:gd name="connsiteY4-164" fmla="*/ 43671 h 2697971"/>
              <a:gd name="connsiteX5-165" fmla="*/ 2375693 w 2375693"/>
              <a:gd name="connsiteY5-166" fmla="*/ 1307321 h 2697971"/>
              <a:gd name="connsiteX6-167" fmla="*/ 1569243 w 2375693"/>
              <a:gd name="connsiteY6-168" fmla="*/ 2697971 h 26979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375693" h="2697971">
                <a:moveTo>
                  <a:pt x="1569243" y="2697971"/>
                </a:moveTo>
                <a:lnTo>
                  <a:pt x="143668" y="2688446"/>
                </a:lnTo>
                <a:cubicBezTo>
                  <a:pt x="67204" y="2686858"/>
                  <a:pt x="264" y="2642408"/>
                  <a:pt x="0" y="2555096"/>
                </a:cubicBezTo>
                <a:cubicBezTo>
                  <a:pt x="76994" y="1445697"/>
                  <a:pt x="758824" y="494654"/>
                  <a:pt x="1478755" y="15096"/>
                </a:cubicBezTo>
                <a:cubicBezTo>
                  <a:pt x="1532862" y="-11495"/>
                  <a:pt x="1623879" y="-3557"/>
                  <a:pt x="1661318" y="43671"/>
                </a:cubicBezTo>
                <a:lnTo>
                  <a:pt x="2375693" y="1307321"/>
                </a:lnTo>
                <a:cubicBezTo>
                  <a:pt x="2030676" y="1516077"/>
                  <a:pt x="1597554" y="1998677"/>
                  <a:pt x="1569243" y="2697971"/>
                </a:cubicBezTo>
                <a:close/>
              </a:path>
            </a:pathLst>
          </a:custGeom>
          <a:solidFill>
            <a:srgbClr val="6DC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/>
          </a:p>
        </p:txBody>
      </p:sp>
      <p:sp>
        <p:nvSpPr>
          <p:cNvPr id="39" name="矩形 3"/>
          <p:cNvSpPr txBox="1">
            <a:spLocks noChangeArrowheads="1"/>
          </p:cNvSpPr>
          <p:nvPr/>
        </p:nvSpPr>
        <p:spPr bwMode="auto">
          <a:xfrm>
            <a:off x="-304984" y="2231619"/>
            <a:ext cx="3935412" cy="105670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r" defTabSz="457200">
              <a:lnSpc>
                <a:spcPct val="100000"/>
              </a:lnSpc>
              <a:buNone/>
            </a:pPr>
            <a:r>
              <a:rPr lang="en-US" altLang="zh-CN" sz="2000" b="1" dirty="0">
                <a:gradFill>
                  <a:gsLst>
                    <a:gs pos="100000">
                      <a:srgbClr val="0CC1E5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开发语言无关性</a:t>
            </a:r>
            <a:endParaRPr lang="en-US" altLang="zh-CN" sz="1600" b="1" dirty="0">
              <a:gradFill>
                <a:gsLst>
                  <a:gs pos="100000">
                    <a:srgbClr val="0CC1E5"/>
                  </a:gs>
                  <a:gs pos="0">
                    <a:schemeClr val="bg1"/>
                  </a:gs>
                </a:gsLst>
                <a:lin ang="5400000" scaled="0"/>
              </a:gra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r" defTabSz="457200">
              <a:lnSpc>
                <a:spcPct val="100000"/>
              </a:lnSpc>
              <a:buNone/>
            </a:pPr>
            <a:r>
              <a:rPr lang="en-US" altLang="zh-CN" sz="1800" dirty="0" err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一份模型可转化为多种语言</a:t>
            </a:r>
            <a:endParaRPr lang="en-US" altLang="zh-CN" sz="1800" dirty="0">
              <a:gradFill>
                <a:gsLst>
                  <a:gs pos="100000">
                    <a:srgbClr val="0CC1E5"/>
                  </a:gs>
                  <a:gs pos="0">
                    <a:schemeClr val="bg1"/>
                  </a:gs>
                </a:gsLst>
                <a:lin ang="5400000" scaled="0"/>
              </a:gra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40" name="矩形 15"/>
          <p:cNvSpPr txBox="1">
            <a:spLocks noChangeArrowheads="1"/>
          </p:cNvSpPr>
          <p:nvPr/>
        </p:nvSpPr>
        <p:spPr bwMode="auto">
          <a:xfrm>
            <a:off x="1502223" y="727522"/>
            <a:ext cx="8690235" cy="105670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 defTabSz="457200">
              <a:lnSpc>
                <a:spcPct val="100000"/>
              </a:lnSpc>
              <a:buNone/>
            </a:pPr>
            <a:r>
              <a:rPr lang="en-US" altLang="zh-CN" sz="2000" b="1" dirty="0">
                <a:gradFill>
                  <a:gsLst>
                    <a:gs pos="100000">
                      <a:srgbClr val="0CC1E5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微内核可扩展的开放架构</a:t>
            </a:r>
            <a:endParaRPr lang="en-US" altLang="zh-CN" sz="1600" b="1" dirty="0">
              <a:gradFill>
                <a:gsLst>
                  <a:gs pos="100000">
                    <a:srgbClr val="0CC1E5"/>
                  </a:gs>
                  <a:gs pos="0">
                    <a:schemeClr val="bg1"/>
                  </a:gs>
                </a:gsLst>
                <a:lin ang="5400000" scaled="0"/>
              </a:gra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 defTabSz="457200">
              <a:lnSpc>
                <a:spcPct val="100000"/>
              </a:lnSpc>
              <a:buNone/>
            </a:pPr>
            <a:r>
              <a:rPr lang="en-US" altLang="zh-CN" sz="1800" dirty="0" err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模型的标准与实现解耦，模型种类可按需求持续扩展；支持SDK、Runtime扩展</a:t>
            </a:r>
            <a:endParaRPr lang="en-US" altLang="zh-CN" sz="1800" dirty="0">
              <a:gradFill>
                <a:gsLst>
                  <a:gs pos="100000">
                    <a:srgbClr val="0CC1E5"/>
                  </a:gs>
                  <a:gs pos="0">
                    <a:schemeClr val="bg1"/>
                  </a:gs>
                </a:gsLst>
                <a:lin ang="5400000" scaled="0"/>
              </a:gra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41" name="矩形 16"/>
          <p:cNvSpPr txBox="1">
            <a:spLocks noChangeArrowheads="1"/>
          </p:cNvSpPr>
          <p:nvPr/>
        </p:nvSpPr>
        <p:spPr bwMode="auto">
          <a:xfrm>
            <a:off x="7718318" y="2141887"/>
            <a:ext cx="4224337" cy="14527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l" defTabSz="457200">
              <a:lnSpc>
                <a:spcPct val="100000"/>
              </a:lnSpc>
              <a:buNone/>
            </a:pPr>
            <a:r>
              <a:rPr lang="en-US" altLang="zh-CN" sz="2000" b="1" dirty="0">
                <a:gradFill>
                  <a:gsLst>
                    <a:gs pos="100000">
                      <a:srgbClr val="0CC1E5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全栈模型刻画能力</a:t>
            </a:r>
            <a:endParaRPr lang="en-US" altLang="zh-CN" sz="1600" b="1" dirty="0">
              <a:gradFill>
                <a:gsLst>
                  <a:gs pos="100000">
                    <a:srgbClr val="0CC1E5"/>
                  </a:gs>
                  <a:gs pos="0">
                    <a:schemeClr val="bg1"/>
                  </a:gs>
                </a:gsLst>
                <a:lin ang="5400000" scaled="0"/>
              </a:gra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l" defTabSz="457200">
              <a:lnSpc>
                <a:spcPct val="100000"/>
              </a:lnSpc>
              <a:buNone/>
            </a:pPr>
            <a:r>
              <a:rPr lang="en-US" altLang="zh-CN" sz="1800" dirty="0" err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建模范围涵盖UI、API、流程、领域服务、持久化等层级</a:t>
            </a:r>
            <a:endParaRPr lang="en-US" altLang="zh-CN" sz="1800" dirty="0">
              <a:gradFill>
                <a:gsLst>
                  <a:gs pos="100000">
                    <a:srgbClr val="0CC1E5"/>
                  </a:gs>
                  <a:gs pos="0">
                    <a:schemeClr val="bg1"/>
                  </a:gs>
                </a:gsLst>
                <a:lin ang="5400000" scaled="0"/>
              </a:gra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42" name="矩形 17"/>
          <p:cNvSpPr txBox="1">
            <a:spLocks noChangeArrowheads="1"/>
          </p:cNvSpPr>
          <p:nvPr/>
        </p:nvSpPr>
        <p:spPr bwMode="auto">
          <a:xfrm>
            <a:off x="7718318" y="4156969"/>
            <a:ext cx="3737936" cy="197708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l" defTabSz="457200">
              <a:lnSpc>
                <a:spcPct val="100000"/>
              </a:lnSpc>
              <a:buNone/>
            </a:pPr>
            <a:r>
              <a:rPr lang="en-US" altLang="zh-CN" sz="2000" b="1" dirty="0">
                <a:gradFill>
                  <a:gsLst>
                    <a:gs pos="100000">
                      <a:srgbClr val="0CC1E5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支持Hybrid模式</a:t>
            </a:r>
            <a:endParaRPr lang="en-US" altLang="zh-CN" sz="1600" b="1" dirty="0">
              <a:gradFill>
                <a:gsLst>
                  <a:gs pos="100000">
                    <a:srgbClr val="0CC1E5"/>
                  </a:gs>
                  <a:gs pos="0">
                    <a:schemeClr val="bg1"/>
                  </a:gs>
                </a:gsLst>
                <a:lin ang="5400000" scaled="0"/>
              </a:gra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l" defTabSz="45720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模型的代码生成能力</a:t>
            </a:r>
          </a:p>
          <a:p>
            <a:pPr lvl="0" algn="l" defTabSz="457200">
              <a:lnSpc>
                <a:spcPct val="100000"/>
              </a:lnSpc>
              <a:buNone/>
            </a:pPr>
            <a:r>
              <a:rPr lang="en-US" altLang="zh-CN" sz="1800" dirty="0" err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模型的动态解析能力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（能力支撑与标准）</a:t>
            </a:r>
            <a:endParaRPr lang="en-US" altLang="zh-CN" sz="1800" dirty="0">
              <a:gradFill>
                <a:gsLst>
                  <a:gs pos="100000">
                    <a:srgbClr val="0CC1E5"/>
                  </a:gs>
                  <a:gs pos="0">
                    <a:schemeClr val="bg1"/>
                  </a:gs>
                </a:gsLst>
                <a:lin ang="5400000" scaled="0"/>
              </a:gra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44" name="矩形 14"/>
          <p:cNvSpPr txBox="1">
            <a:spLocks noChangeArrowheads="1"/>
          </p:cNvSpPr>
          <p:nvPr/>
        </p:nvSpPr>
        <p:spPr bwMode="auto">
          <a:xfrm>
            <a:off x="3594099" y="5754857"/>
            <a:ext cx="4637088" cy="105670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 defTabSz="457200">
              <a:lnSpc>
                <a:spcPct val="100000"/>
              </a:lnSpc>
              <a:buNone/>
            </a:pPr>
            <a:r>
              <a:rPr lang="en-US" altLang="zh-CN" sz="2000" dirty="0">
                <a:gradFill>
                  <a:gsLst>
                    <a:gs pos="100000">
                      <a:srgbClr val="0CC1E5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统一的模型管理能力</a:t>
            </a:r>
            <a:endParaRPr lang="en-US" altLang="zh-CN" sz="1600" dirty="0">
              <a:gradFill>
                <a:gsLst>
                  <a:gs pos="100000">
                    <a:srgbClr val="0CC1E5"/>
                  </a:gs>
                  <a:gs pos="0">
                    <a:schemeClr val="bg1"/>
                  </a:gs>
                </a:gsLst>
                <a:lin ang="5400000" scaled="0"/>
              </a:gra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 defTabSz="457200">
              <a:lnSpc>
                <a:spcPct val="100000"/>
              </a:lnSpc>
              <a:buNone/>
            </a:pPr>
            <a:r>
              <a:rPr lang="en-US" altLang="zh-CN" sz="1800" dirty="0" err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提供一致的模型生命周期管理等能力</a:t>
            </a:r>
            <a:endParaRPr lang="en-US" altLang="zh-CN" sz="1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4" name="标题 1"/>
          <p:cNvSpPr txBox="1"/>
          <p:nvPr/>
        </p:nvSpPr>
        <p:spPr bwMode="auto">
          <a:xfrm>
            <a:off x="986155" y="38100"/>
            <a:ext cx="8576310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特性：六大</a:t>
            </a:r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优势技术</a:t>
            </a:r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特性</a:t>
            </a: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35671" y="4358523"/>
            <a:ext cx="4637088" cy="114467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 defTabSz="457200">
              <a:lnSpc>
                <a:spcPct val="100000"/>
              </a:lnSpc>
              <a:buNone/>
            </a:pPr>
            <a:r>
              <a:rPr lang="en-US" altLang="zh-CN" sz="2400" b="1" dirty="0">
                <a:gradFill>
                  <a:gsLst>
                    <a:gs pos="100000">
                      <a:srgbClr val="0CC1E5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模型工程化</a:t>
            </a:r>
            <a:endParaRPr lang="en-US" altLang="zh-CN" sz="1800" b="1" dirty="0">
              <a:gradFill>
                <a:gsLst>
                  <a:gs pos="100000">
                    <a:srgbClr val="0CC1E5"/>
                  </a:gs>
                  <a:gs pos="0">
                    <a:schemeClr val="bg1"/>
                  </a:gs>
                </a:gsLst>
                <a:lin ang="5400000" scaled="0"/>
              </a:gra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 defTabSz="457200">
              <a:lnSpc>
                <a:spcPct val="100000"/>
              </a:lnSpc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视模型为源码，支持与主流与研发工具融合</a:t>
            </a:r>
          </a:p>
        </p:txBody>
      </p:sp>
      <p:pic>
        <p:nvPicPr>
          <p:cNvPr id="16" name="图片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25" y="3431041"/>
            <a:ext cx="16684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 bwMode="auto">
          <a:xfrm>
            <a:off x="1002665" y="38100"/>
            <a:ext cx="859980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原理：UBML低代码建模开发的核心技术原理</a:t>
            </a:r>
          </a:p>
        </p:txBody>
      </p:sp>
      <p:sp>
        <p:nvSpPr>
          <p:cNvPr id="59" name="内容占位符 2"/>
          <p:cNvSpPr txBox="1"/>
          <p:nvPr/>
        </p:nvSpPr>
        <p:spPr bwMode="auto">
          <a:xfrm>
            <a:off x="522522" y="779577"/>
            <a:ext cx="11533588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/>
          <a:lstStyle>
            <a:lvl1pPr marL="341630" indent="-34163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4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defRPr>
            </a:lvl1pPr>
            <a:lvl2pPr marL="741680" indent="-2844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</a:defRPr>
            </a:lvl2pPr>
            <a:lvl3pPr marL="1179830" indent="-26543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</a:defRPr>
            </a:lvl3pPr>
            <a:lvl4pPr marL="1637030" indent="-26543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Blip>
                <a:blip r:embed="rId3"/>
              </a:buBlip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</a:defRPr>
            </a:lvl4pPr>
            <a:lvl5pPr marL="2094230" indent="-26543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微软雅黑" panose="020B0502040204020203" pitchFamily="34" charset="-122"/>
                <a:ea typeface="微软雅黑" panose="020B0502040204020203" pitchFamily="34" charset="-122"/>
              </a:defRPr>
            </a:lvl5pPr>
            <a:lvl6pPr marL="2552700" indent="-266700" algn="l" rtl="0" fontAlgn="t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9900" indent="-266700" algn="l" rtl="0" fontAlgn="t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7100" indent="-266700" algn="l" rtl="0" fontAlgn="t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4300" indent="-266700" algn="l" rtl="0" fontAlgn="t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  <a:defRPr/>
            </a:pPr>
            <a:r>
              <a:rPr lang="en-US" altLang="zh-CN" sz="1800" kern="0" dirty="0">
                <a:solidFill>
                  <a:schemeClr val="bg1"/>
                </a:solidFill>
              </a:rPr>
              <a:t>UBML Standard</a:t>
            </a:r>
            <a:r>
              <a:rPr lang="zh-CN" altLang="en-US" sz="1800" kern="0" dirty="0">
                <a:solidFill>
                  <a:schemeClr val="bg1"/>
                </a:solidFill>
              </a:rPr>
              <a:t>基于</a:t>
            </a:r>
            <a:r>
              <a:rPr lang="en-US" altLang="zh-CN" sz="1800" kern="0" dirty="0">
                <a:solidFill>
                  <a:schemeClr val="bg1"/>
                </a:solidFill>
              </a:rPr>
              <a:t>MDD</a:t>
            </a:r>
            <a:r>
              <a:rPr lang="zh-CN" altLang="en-US" sz="1800" kern="0" dirty="0">
                <a:solidFill>
                  <a:schemeClr val="bg1"/>
                </a:solidFill>
              </a:rPr>
              <a:t>（</a:t>
            </a:r>
            <a:r>
              <a:rPr lang="en-US" altLang="zh-CN" sz="1800" kern="0" dirty="0">
                <a:solidFill>
                  <a:schemeClr val="bg1"/>
                </a:solidFill>
              </a:rPr>
              <a:t>Model-Driven Development</a:t>
            </a:r>
            <a:r>
              <a:rPr lang="zh-CN" altLang="en-US" sz="1800" kern="0" dirty="0">
                <a:solidFill>
                  <a:schemeClr val="bg1"/>
                </a:solidFill>
              </a:rPr>
              <a:t>）中的核心标准</a:t>
            </a:r>
            <a:r>
              <a:rPr lang="en-US" altLang="zh-CN" sz="1800" kern="0" dirty="0">
                <a:solidFill>
                  <a:schemeClr val="bg1"/>
                </a:solidFill>
              </a:rPr>
              <a:t>MOF</a:t>
            </a:r>
            <a:r>
              <a:rPr lang="zh-CN" altLang="en-US" sz="1800" kern="0" dirty="0">
                <a:solidFill>
                  <a:schemeClr val="bg1"/>
                </a:solidFill>
              </a:rPr>
              <a:t>（</a:t>
            </a:r>
            <a:r>
              <a:rPr lang="en-US" altLang="zh-CN" sz="1800" kern="0" dirty="0">
                <a:solidFill>
                  <a:schemeClr val="bg1"/>
                </a:solidFill>
              </a:rPr>
              <a:t>Meta-Object facility</a:t>
            </a:r>
            <a:r>
              <a:rPr lang="zh-CN" altLang="en-US" sz="1800" kern="0" dirty="0">
                <a:solidFill>
                  <a:schemeClr val="bg1"/>
                </a:solidFill>
              </a:rPr>
              <a:t>）</a:t>
            </a:r>
            <a:endParaRPr lang="en-US" altLang="zh-CN" sz="1800" kern="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397125" y="3170784"/>
            <a:ext cx="4032250" cy="935990"/>
            <a:chOff x="7244395" y="3566160"/>
            <a:chExt cx="4032250" cy="935990"/>
          </a:xfrm>
        </p:grpSpPr>
        <p:sp>
          <p:nvSpPr>
            <p:cNvPr id="26" name="圆角矩形 25"/>
            <p:cNvSpPr/>
            <p:nvPr/>
          </p:nvSpPr>
          <p:spPr bwMode="auto">
            <a:xfrm>
              <a:off x="7244395" y="3566160"/>
              <a:ext cx="4032250" cy="935990"/>
            </a:xfrm>
            <a:prstGeom prst="roundRect">
              <a:avLst/>
            </a:prstGeom>
            <a:gradFill>
              <a:gsLst>
                <a:gs pos="0">
                  <a:srgbClr val="0086E9">
                    <a:alpha val="66000"/>
                  </a:srgbClr>
                </a:gs>
                <a:gs pos="100000">
                  <a:srgbClr val="02005B">
                    <a:lumMod val="24000"/>
                    <a:alpha val="56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t" anchorCtr="0" forceAA="0" compatLnSpc="0">
              <a:noAutofit/>
            </a:bodyPr>
            <a:lstStyle/>
            <a:p>
              <a:pPr lv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9797730" y="4092575"/>
              <a:ext cx="647700" cy="30797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bg1"/>
                  </a:solidFill>
                </a:rPr>
                <a:t>Flow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448230" y="4094480"/>
              <a:ext cx="771525" cy="30797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bg1"/>
                  </a:solidFill>
                </a:rPr>
                <a:t>Entity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8280080" y="4092575"/>
              <a:ext cx="698500" cy="30797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bg1"/>
                  </a:solidFill>
                </a:rPr>
                <a:t>API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9038905" y="4092575"/>
              <a:ext cx="698500" cy="31051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bg1"/>
                  </a:solidFill>
                </a:rPr>
                <a:t>Form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矩形 8195"/>
            <p:cNvSpPr>
              <a:spLocks noChangeArrowheads="1"/>
            </p:cNvSpPr>
            <p:nvPr/>
          </p:nvSpPr>
          <p:spPr bwMode="auto">
            <a:xfrm>
              <a:off x="8195553" y="3574415"/>
              <a:ext cx="21820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UBML </a:t>
              </a:r>
              <a:r>
                <a:rPr lang="en-US" altLang="zh-CN" b="1" dirty="0" err="1">
                  <a:solidFill>
                    <a:schemeClr val="bg1"/>
                  </a:solidFill>
                </a:rPr>
                <a:t>Metamodels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10505755" y="4092575"/>
              <a:ext cx="614045" cy="30797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bg1"/>
                  </a:solidFill>
                </a:rPr>
                <a:t>… …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5" name="直接连接符 103"/>
          <p:cNvCxnSpPr>
            <a:cxnSpLocks noChangeShapeType="1"/>
          </p:cNvCxnSpPr>
          <p:nvPr/>
        </p:nvCxnSpPr>
        <p:spPr bwMode="auto">
          <a:xfrm>
            <a:off x="4199885" y="3629342"/>
            <a:ext cx="2097597" cy="0"/>
          </a:xfrm>
          <a:prstGeom prst="line">
            <a:avLst/>
          </a:prstGeom>
          <a:noFill/>
          <a:ln w="50800" algn="ctr">
            <a:solidFill>
              <a:schemeClr val="accent5">
                <a:lumMod val="20000"/>
                <a:lumOff val="80000"/>
              </a:schemeClr>
            </a:solidFill>
            <a:prstDash val="dash"/>
            <a:miter lim="800000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矩形 59"/>
          <p:cNvSpPr/>
          <p:nvPr/>
        </p:nvSpPr>
        <p:spPr>
          <a:xfrm>
            <a:off x="1207489" y="6435398"/>
            <a:ext cx="3590925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MOF(Meta-Object facility) </a:t>
            </a: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架构</a:t>
            </a:r>
            <a:endParaRPr lang="en-US" altLang="zh-CN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402333" y="1869148"/>
            <a:ext cx="4032250" cy="1135380"/>
            <a:chOff x="7257730" y="1552054"/>
            <a:chExt cx="4032250" cy="1135380"/>
          </a:xfrm>
        </p:grpSpPr>
        <p:sp>
          <p:nvSpPr>
            <p:cNvPr id="28" name="圆角矩形 27"/>
            <p:cNvSpPr/>
            <p:nvPr/>
          </p:nvSpPr>
          <p:spPr>
            <a:xfrm>
              <a:off x="7257730" y="1552054"/>
              <a:ext cx="4032250" cy="11353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29" name="矩形 8192"/>
            <p:cNvSpPr>
              <a:spLocks noChangeArrowheads="1"/>
            </p:cNvSpPr>
            <p:nvPr/>
          </p:nvSpPr>
          <p:spPr bwMode="auto">
            <a:xfrm>
              <a:off x="8323895" y="1553324"/>
              <a:ext cx="1823085" cy="369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UBML Standard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 bwMode="auto">
            <a:xfrm>
              <a:off x="7465375" y="2020684"/>
              <a:ext cx="3616325" cy="261620"/>
            </a:xfrm>
            <a:prstGeom prst="roundRect">
              <a:avLst/>
            </a:prstGeom>
            <a:gradFill rotWithShape="1">
              <a:gsLst>
                <a:gs pos="52000">
                  <a:srgbClr val="00B0F0">
                    <a:lumMod val="98000"/>
                    <a:alpha val="29000"/>
                  </a:srgbClr>
                </a:gs>
                <a:gs pos="100000">
                  <a:srgbClr val="00B0F0">
                    <a:alpha val="24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5000">
                    <a:srgbClr val="00B0F0">
                      <a:alpha val="23000"/>
                    </a:srgbClr>
                  </a:gs>
                  <a:gs pos="63000">
                    <a:srgbClr val="00B0F0">
                      <a:alpha val="16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wrap="square" lIns="91440" tIns="45720" rIns="9144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r>
                <a:rPr lang="zh-CN" altLang="zh-CN" sz="16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Meta-Model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Common</a:t>
              </a: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63" name="文本框 62"/>
            <p:cNvSpPr txBox="1"/>
            <p:nvPr/>
          </p:nvSpPr>
          <p:spPr bwMode="auto">
            <a:xfrm>
              <a:off x="7465375" y="2351519"/>
              <a:ext cx="3616325" cy="261620"/>
            </a:xfrm>
            <a:prstGeom prst="roundRect">
              <a:avLst/>
            </a:prstGeom>
            <a:gradFill rotWithShape="1">
              <a:gsLst>
                <a:gs pos="52000">
                  <a:srgbClr val="00B0F0">
                    <a:lumMod val="98000"/>
                    <a:alpha val="29000"/>
                  </a:srgbClr>
                </a:gs>
                <a:gs pos="100000">
                  <a:srgbClr val="00B0F0">
                    <a:alpha val="24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5000">
                    <a:srgbClr val="00B0F0">
                      <a:alpha val="23000"/>
                    </a:srgbClr>
                  </a:gs>
                  <a:gs pos="63000">
                    <a:srgbClr val="00B0F0">
                      <a:alpha val="16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wrap="square" lIns="91440" tIns="45720" rIns="9144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r>
                <a:rPr lang="zh-CN" altLang="zh-CN" sz="16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Meta-Model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DSL</a:t>
              </a: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</p:grpSp>
      <p:sp>
        <p:nvSpPr>
          <p:cNvPr id="64" name="右弧形箭头 63"/>
          <p:cNvSpPr/>
          <p:nvPr/>
        </p:nvSpPr>
        <p:spPr>
          <a:xfrm>
            <a:off x="10488893" y="2669542"/>
            <a:ext cx="181778" cy="1005205"/>
          </a:xfrm>
          <a:prstGeom prst="curved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5" name="右弧形箭头 64"/>
          <p:cNvSpPr/>
          <p:nvPr/>
        </p:nvSpPr>
        <p:spPr>
          <a:xfrm>
            <a:off x="10495878" y="3871477"/>
            <a:ext cx="181778" cy="1005205"/>
          </a:xfrm>
          <a:prstGeom prst="curved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692639" y="2718415"/>
            <a:ext cx="12247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基于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Standard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构建元模型</a:t>
            </a:r>
            <a:endParaRPr lang="en-US" altLang="zh-CN" sz="16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692639" y="5157617"/>
            <a:ext cx="14970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通过</a:t>
            </a:r>
            <a:endParaRPr lang="en-US" altLang="zh-CN" sz="16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模型生成代码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模型动态解析</a:t>
            </a:r>
            <a:endParaRPr lang="en-US" altLang="zh-CN" sz="16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运行时转化为真实数据</a:t>
            </a:r>
            <a:endParaRPr lang="en-US" altLang="zh-CN" sz="16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cxnSp>
        <p:nvCxnSpPr>
          <p:cNvPr id="74" name="直接连接符 103"/>
          <p:cNvCxnSpPr>
            <a:cxnSpLocks noChangeShapeType="1"/>
          </p:cNvCxnSpPr>
          <p:nvPr/>
        </p:nvCxnSpPr>
        <p:spPr bwMode="auto">
          <a:xfrm>
            <a:off x="4864796" y="4740961"/>
            <a:ext cx="1432686" cy="0"/>
          </a:xfrm>
          <a:prstGeom prst="line">
            <a:avLst/>
          </a:prstGeom>
          <a:noFill/>
          <a:ln w="50800" algn="ctr">
            <a:solidFill>
              <a:schemeClr val="accent5">
                <a:lumMod val="20000"/>
                <a:lumOff val="80000"/>
              </a:schemeClr>
            </a:solidFill>
            <a:prstDash val="dash"/>
            <a:miter lim="800000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组合 7"/>
          <p:cNvGrpSpPr/>
          <p:nvPr/>
        </p:nvGrpSpPr>
        <p:grpSpPr>
          <a:xfrm>
            <a:off x="46788" y="1267606"/>
            <a:ext cx="5684041" cy="5172417"/>
            <a:chOff x="21114" y="1342048"/>
            <a:chExt cx="5684041" cy="5172417"/>
          </a:xfrm>
        </p:grpSpPr>
        <p:sp>
          <p:nvSpPr>
            <p:cNvPr id="69" name="矩形 8192"/>
            <p:cNvSpPr>
              <a:spLocks noChangeArrowheads="1"/>
            </p:cNvSpPr>
            <p:nvPr/>
          </p:nvSpPr>
          <p:spPr bwMode="auto">
            <a:xfrm>
              <a:off x="1981068" y="2263337"/>
              <a:ext cx="178766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元元模型 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altLang="zh-CN" sz="1600" b="1" dirty="0">
                  <a:solidFill>
                    <a:schemeClr val="bg1"/>
                  </a:solidFill>
                </a:rPr>
                <a:t>Meta </a:t>
              </a:r>
              <a:r>
                <a:rPr lang="en-US" altLang="zh-CN" sz="1600" b="1" dirty="0" err="1">
                  <a:solidFill>
                    <a:schemeClr val="bg1"/>
                  </a:solidFill>
                </a:rPr>
                <a:t>Metamodel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1114" y="1342048"/>
              <a:ext cx="5684041" cy="5172417"/>
              <a:chOff x="2222254" y="1125023"/>
              <a:chExt cx="7720140" cy="4928403"/>
            </a:xfrm>
          </p:grpSpPr>
          <p:sp>
            <p:nvSpPr>
              <p:cNvPr id="61" name="Freeform 11"/>
              <p:cNvSpPr>
                <a:spLocks/>
              </p:cNvSpPr>
              <p:nvPr/>
            </p:nvSpPr>
            <p:spPr bwMode="auto">
              <a:xfrm>
                <a:off x="3979824" y="2938417"/>
                <a:ext cx="4207863" cy="955054"/>
              </a:xfrm>
              <a:custGeom>
                <a:avLst/>
                <a:gdLst>
                  <a:gd name="T0" fmla="*/ 1376 w 1470"/>
                  <a:gd name="T1" fmla="*/ 301 h 474"/>
                  <a:gd name="T2" fmla="*/ 1210 w 1470"/>
                  <a:gd name="T3" fmla="*/ 0 h 474"/>
                  <a:gd name="T4" fmla="*/ 260 w 1470"/>
                  <a:gd name="T5" fmla="*/ 0 h 474"/>
                  <a:gd name="T6" fmla="*/ 95 w 1470"/>
                  <a:gd name="T7" fmla="*/ 301 h 474"/>
                  <a:gd name="T8" fmla="*/ 0 w 1470"/>
                  <a:gd name="T9" fmla="*/ 474 h 474"/>
                  <a:gd name="T10" fmla="*/ 1470 w 1470"/>
                  <a:gd name="T11" fmla="*/ 474 h 474"/>
                  <a:gd name="T12" fmla="*/ 1376 w 1470"/>
                  <a:gd name="T13" fmla="*/ 301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0" h="474">
                    <a:moveTo>
                      <a:pt x="1376" y="301"/>
                    </a:moveTo>
                    <a:lnTo>
                      <a:pt x="1210" y="0"/>
                    </a:lnTo>
                    <a:lnTo>
                      <a:pt x="260" y="0"/>
                    </a:lnTo>
                    <a:lnTo>
                      <a:pt x="95" y="301"/>
                    </a:lnTo>
                    <a:lnTo>
                      <a:pt x="0" y="474"/>
                    </a:lnTo>
                    <a:lnTo>
                      <a:pt x="1470" y="474"/>
                    </a:lnTo>
                    <a:lnTo>
                      <a:pt x="1376" y="301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Freeform 12"/>
              <p:cNvSpPr>
                <a:spLocks/>
              </p:cNvSpPr>
              <p:nvPr/>
            </p:nvSpPr>
            <p:spPr bwMode="auto">
              <a:xfrm>
                <a:off x="4769872" y="1125023"/>
                <a:ext cx="2633492" cy="1744888"/>
              </a:xfrm>
              <a:custGeom>
                <a:avLst/>
                <a:gdLst>
                  <a:gd name="T0" fmla="*/ 460 w 920"/>
                  <a:gd name="T1" fmla="*/ 0 h 866"/>
                  <a:gd name="T2" fmla="*/ 0 w 920"/>
                  <a:gd name="T3" fmla="*/ 866 h 866"/>
                  <a:gd name="T4" fmla="*/ 920 w 920"/>
                  <a:gd name="T5" fmla="*/ 866 h 866"/>
                  <a:gd name="T6" fmla="*/ 460 w 920"/>
                  <a:gd name="T7" fmla="*/ 0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0" h="866">
                    <a:moveTo>
                      <a:pt x="460" y="0"/>
                    </a:moveTo>
                    <a:lnTo>
                      <a:pt x="0" y="866"/>
                    </a:lnTo>
                    <a:lnTo>
                      <a:pt x="920" y="866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ker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79" name="Freeform 13"/>
              <p:cNvSpPr>
                <a:spLocks/>
              </p:cNvSpPr>
              <p:nvPr/>
            </p:nvSpPr>
            <p:spPr bwMode="auto">
              <a:xfrm>
                <a:off x="2222254" y="5003672"/>
                <a:ext cx="7720140" cy="1049754"/>
              </a:xfrm>
              <a:custGeom>
                <a:avLst/>
                <a:gdLst>
                  <a:gd name="T0" fmla="*/ 301 w 2697"/>
                  <a:gd name="T1" fmla="*/ 0 h 521"/>
                  <a:gd name="T2" fmla="*/ 0 w 2697"/>
                  <a:gd name="T3" fmla="*/ 521 h 521"/>
                  <a:gd name="T4" fmla="*/ 1349 w 2697"/>
                  <a:gd name="T5" fmla="*/ 521 h 521"/>
                  <a:gd name="T6" fmla="*/ 2697 w 2697"/>
                  <a:gd name="T7" fmla="*/ 521 h 521"/>
                  <a:gd name="T8" fmla="*/ 2395 w 2697"/>
                  <a:gd name="T9" fmla="*/ 0 h 521"/>
                  <a:gd name="T10" fmla="*/ 301 w 2697"/>
                  <a:gd name="T11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97" h="521">
                    <a:moveTo>
                      <a:pt x="301" y="0"/>
                    </a:moveTo>
                    <a:lnTo>
                      <a:pt x="0" y="521"/>
                    </a:lnTo>
                    <a:lnTo>
                      <a:pt x="1349" y="521"/>
                    </a:lnTo>
                    <a:lnTo>
                      <a:pt x="2697" y="521"/>
                    </a:lnTo>
                    <a:lnTo>
                      <a:pt x="2395" y="0"/>
                    </a:lnTo>
                    <a:lnTo>
                      <a:pt x="301" y="0"/>
                    </a:lnTo>
                    <a:close/>
                  </a:path>
                </a:pathLst>
              </a:custGeom>
              <a:gradFill rotWithShape="1">
                <a:gsLst>
                  <a:gs pos="52000">
                    <a:srgbClr val="00B0F0">
                      <a:lumMod val="98000"/>
                      <a:alpha val="29000"/>
                    </a:srgbClr>
                  </a:gs>
                  <a:gs pos="100000">
                    <a:srgbClr val="00B0F0">
                      <a:alpha val="24000"/>
                      <a:lumMod val="93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gradFill>
                  <a:gsLst>
                    <a:gs pos="5000">
                      <a:srgbClr val="00B0F0">
                        <a:alpha val="23000"/>
                      </a:srgbClr>
                    </a:gs>
                    <a:gs pos="63000">
                      <a:srgbClr val="00B0F0">
                        <a:alpha val="16000"/>
                      </a:srgbClr>
                    </a:gs>
                    <a:gs pos="37000">
                      <a:srgbClr val="00B0F0">
                        <a:alpha val="52000"/>
                      </a:srgbClr>
                    </a:gs>
                    <a:gs pos="100000">
                      <a:srgbClr val="00B0F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n-US" sz="16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80" name="Freeform 14"/>
              <p:cNvSpPr>
                <a:spLocks/>
              </p:cNvSpPr>
              <p:nvPr/>
            </p:nvSpPr>
            <p:spPr bwMode="auto">
              <a:xfrm>
                <a:off x="3155426" y="3972052"/>
                <a:ext cx="5862383" cy="953040"/>
              </a:xfrm>
              <a:custGeom>
                <a:avLst/>
                <a:gdLst>
                  <a:gd name="T0" fmla="*/ 1781 w 2048"/>
                  <a:gd name="T1" fmla="*/ 0 h 473"/>
                  <a:gd name="T2" fmla="*/ 266 w 2048"/>
                  <a:gd name="T3" fmla="*/ 0 h 473"/>
                  <a:gd name="T4" fmla="*/ 0 w 2048"/>
                  <a:gd name="T5" fmla="*/ 473 h 473"/>
                  <a:gd name="T6" fmla="*/ 2048 w 2048"/>
                  <a:gd name="T7" fmla="*/ 473 h 473"/>
                  <a:gd name="T8" fmla="*/ 1781 w 2048"/>
                  <a:gd name="T9" fmla="*/ 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8" h="473">
                    <a:moveTo>
                      <a:pt x="1781" y="0"/>
                    </a:moveTo>
                    <a:lnTo>
                      <a:pt x="266" y="0"/>
                    </a:lnTo>
                    <a:lnTo>
                      <a:pt x="0" y="473"/>
                    </a:lnTo>
                    <a:lnTo>
                      <a:pt x="2048" y="473"/>
                    </a:lnTo>
                    <a:lnTo>
                      <a:pt x="17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86E9">
                      <a:alpha val="66000"/>
                    </a:srgbClr>
                  </a:gs>
                  <a:gs pos="100000">
                    <a:srgbClr val="02005B">
                      <a:lumMod val="24000"/>
                      <a:alpha val="56000"/>
                      <a:lumOff val="76000"/>
                    </a:srgbClr>
                  </a:gs>
                </a:gsLst>
                <a:lin ang="336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spcCol="0" rtlCol="0" fromWordArt="0" anchor="t" anchorCtr="0" forceAA="0" compatLnSpc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</p:grpSp>
        <p:sp>
          <p:nvSpPr>
            <p:cNvPr id="71" name="矩形 8192"/>
            <p:cNvSpPr>
              <a:spLocks noChangeArrowheads="1"/>
            </p:cNvSpPr>
            <p:nvPr/>
          </p:nvSpPr>
          <p:spPr bwMode="auto">
            <a:xfrm>
              <a:off x="2433082" y="4333843"/>
              <a:ext cx="883639" cy="951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模型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 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 Model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矩形 8192"/>
            <p:cNvSpPr>
              <a:spLocks noChangeArrowheads="1"/>
            </p:cNvSpPr>
            <p:nvPr/>
          </p:nvSpPr>
          <p:spPr bwMode="auto">
            <a:xfrm>
              <a:off x="2209183" y="3297034"/>
              <a:ext cx="1331439" cy="951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元模型 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 algn="ctr"/>
              <a:endParaRPr lang="en-US" altLang="zh-CN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b="1" dirty="0" err="1">
                  <a:solidFill>
                    <a:schemeClr val="bg1"/>
                  </a:solidFill>
                </a:rPr>
                <a:t>Metamodel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矩形 8192"/>
            <p:cNvSpPr>
              <a:spLocks noChangeArrowheads="1"/>
            </p:cNvSpPr>
            <p:nvPr/>
          </p:nvSpPr>
          <p:spPr bwMode="auto">
            <a:xfrm>
              <a:off x="2089564" y="5458674"/>
              <a:ext cx="1570673" cy="951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对象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 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b="1" dirty="0">
                  <a:solidFill>
                    <a:schemeClr val="bg1"/>
                  </a:solidFill>
                </a:rPr>
                <a:t>the real world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5" name="直接连接符 103"/>
          <p:cNvCxnSpPr>
            <a:cxnSpLocks noChangeShapeType="1"/>
          </p:cNvCxnSpPr>
          <p:nvPr/>
        </p:nvCxnSpPr>
        <p:spPr bwMode="auto">
          <a:xfrm>
            <a:off x="5488768" y="5968150"/>
            <a:ext cx="808714" cy="0"/>
          </a:xfrm>
          <a:prstGeom prst="line">
            <a:avLst/>
          </a:prstGeom>
          <a:noFill/>
          <a:ln w="50800" algn="ctr">
            <a:solidFill>
              <a:schemeClr val="accent5">
                <a:lumMod val="20000"/>
                <a:lumOff val="80000"/>
              </a:schemeClr>
            </a:solidFill>
            <a:prstDash val="dash"/>
            <a:miter lim="800000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文本框 24"/>
          <p:cNvSpPr txBox="1"/>
          <p:nvPr/>
        </p:nvSpPr>
        <p:spPr bwMode="auto">
          <a:xfrm>
            <a:off x="6414716" y="5399475"/>
            <a:ext cx="4032250" cy="1185680"/>
          </a:xfrm>
          <a:prstGeom prst="roundRect">
            <a:avLst/>
          </a:prstGeom>
          <a:gradFill rotWithShape="1">
            <a:gsLst>
              <a:gs pos="52000">
                <a:srgbClr val="00B0F0">
                  <a:lumMod val="98000"/>
                  <a:alpha val="29000"/>
                </a:srgbClr>
              </a:gs>
              <a:gs pos="100000">
                <a:srgbClr val="00B0F0">
                  <a:alpha val="24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5000">
                  <a:srgbClr val="00B0F0">
                    <a:alpha val="23000"/>
                  </a:srgbClr>
                </a:gs>
                <a:gs pos="63000">
                  <a:srgbClr val="00B0F0">
                    <a:alpha val="16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6388680" y="4222934"/>
            <a:ext cx="4032250" cy="1102246"/>
          </a:xfrm>
          <a:prstGeom prst="round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6592515" y="4625699"/>
            <a:ext cx="1503863" cy="2799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</a:rPr>
              <a:t>SalesOrder.be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88" name="矩形 8195"/>
          <p:cNvSpPr>
            <a:spLocks noChangeArrowheads="1"/>
          </p:cNvSpPr>
          <p:nvPr/>
        </p:nvSpPr>
        <p:spPr bwMode="auto">
          <a:xfrm>
            <a:off x="7605936" y="4261240"/>
            <a:ext cx="16498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UBML Models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9650040" y="4623794"/>
            <a:ext cx="614045" cy="2799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</a:rPr>
              <a:t>… …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8241441" y="4623140"/>
            <a:ext cx="1242862" cy="2799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 err="1">
                <a:solidFill>
                  <a:schemeClr val="bg1"/>
                </a:solidFill>
              </a:rPr>
              <a:t>Storage.vo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cxnSp>
        <p:nvCxnSpPr>
          <p:cNvPr id="91" name="直接连接符 103"/>
          <p:cNvCxnSpPr>
            <a:cxnSpLocks noChangeShapeType="1"/>
          </p:cNvCxnSpPr>
          <p:nvPr/>
        </p:nvCxnSpPr>
        <p:spPr bwMode="auto">
          <a:xfrm>
            <a:off x="3759390" y="2413495"/>
            <a:ext cx="2538092" cy="0"/>
          </a:xfrm>
          <a:prstGeom prst="line">
            <a:avLst/>
          </a:prstGeom>
          <a:noFill/>
          <a:ln w="50800" algn="ctr">
            <a:solidFill>
              <a:schemeClr val="accent5">
                <a:lumMod val="20000"/>
                <a:lumOff val="80000"/>
              </a:schemeClr>
            </a:solidFill>
            <a:prstDash val="dash"/>
            <a:miter lim="800000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右弧形箭头 91"/>
          <p:cNvSpPr/>
          <p:nvPr/>
        </p:nvSpPr>
        <p:spPr>
          <a:xfrm>
            <a:off x="10516193" y="5104248"/>
            <a:ext cx="181778" cy="1005205"/>
          </a:xfrm>
          <a:prstGeom prst="curved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45196"/>
              </p:ext>
            </p:extLst>
          </p:nvPr>
        </p:nvGraphicFramePr>
        <p:xfrm>
          <a:off x="6678986" y="5754795"/>
          <a:ext cx="3503709" cy="7315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167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8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ID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Code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… … 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物料订单</a:t>
                      </a:r>
                      <a:r>
                        <a:rPr lang="en-US" altLang="zh-CN" sz="1000" dirty="0"/>
                        <a:t>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… …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8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物料订单</a:t>
                      </a:r>
                      <a:r>
                        <a:rPr lang="en-US" altLang="zh-CN" sz="1000" dirty="0"/>
                        <a:t>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7389142" y="538546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</a:rPr>
              <a:t>运行时数据实例化</a:t>
            </a:r>
          </a:p>
        </p:txBody>
      </p:sp>
      <p:sp>
        <p:nvSpPr>
          <p:cNvPr id="93" name="矩形 92"/>
          <p:cNvSpPr/>
          <p:nvPr/>
        </p:nvSpPr>
        <p:spPr>
          <a:xfrm>
            <a:off x="10692639" y="3720755"/>
            <a:ext cx="12247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基于元模型</a:t>
            </a:r>
            <a:endParaRPr lang="en-US" altLang="zh-CN" sz="16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按应用</a:t>
            </a:r>
            <a:r>
              <a:rPr lang="en-US" altLang="zh-CN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/</a:t>
            </a:r>
            <a:r>
              <a:rPr lang="zh-CN" altLang="en-US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行业类型开发模型</a:t>
            </a:r>
            <a:endParaRPr lang="en-US" altLang="zh-CN" sz="16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6638587" y="4953145"/>
            <a:ext cx="692061" cy="2799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</a:rPr>
              <a:t>ERP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7438974" y="4949630"/>
            <a:ext cx="692061" cy="2799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</a:rPr>
              <a:t>MRO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8239361" y="4946115"/>
            <a:ext cx="629146" cy="2799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8976833" y="4942727"/>
            <a:ext cx="629146" cy="2799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 err="1">
                <a:solidFill>
                  <a:schemeClr val="bg1"/>
                </a:solidFill>
              </a:rPr>
              <a:t>IoT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9714307" y="4949629"/>
            <a:ext cx="558223" cy="27997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</a:rPr>
              <a:t>… …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97743" y="493735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数智类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文本框 84"/>
          <p:cNvSpPr txBox="1"/>
          <p:nvPr/>
        </p:nvSpPr>
        <p:spPr bwMode="auto">
          <a:xfrm>
            <a:off x="2130950" y="3471990"/>
            <a:ext cx="7487966" cy="2630169"/>
          </a:xfrm>
          <a:prstGeom prst="rect">
            <a:avLst/>
          </a:prstGeom>
          <a:gradFill rotWithShape="1">
            <a:gsLst>
              <a:gs pos="52000">
                <a:srgbClr val="00B0F0">
                  <a:lumMod val="98000"/>
                  <a:alpha val="29000"/>
                </a:srgbClr>
              </a:gs>
              <a:gs pos="100000">
                <a:srgbClr val="00B0F0">
                  <a:alpha val="24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5000">
                  <a:srgbClr val="00B0F0">
                    <a:alpha val="23000"/>
                  </a:srgbClr>
                </a:gs>
                <a:gs pos="63000">
                  <a:srgbClr val="00B0F0">
                    <a:alpha val="16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4" name="标题 1"/>
          <p:cNvSpPr txBox="1"/>
          <p:nvPr/>
        </p:nvSpPr>
        <p:spPr bwMode="auto">
          <a:xfrm>
            <a:off x="1002665" y="38100"/>
            <a:ext cx="859980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基石</a:t>
            </a:r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：</a:t>
            </a:r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核心建模标准与机制</a:t>
            </a:r>
            <a:endParaRPr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50825" y="870268"/>
            <a:ext cx="11541125" cy="4247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itchFamily="34" charset="-122"/>
              </a:rPr>
              <a:t>Standard</a:t>
            </a: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</a:rPr>
              <a:t>模块是</a:t>
            </a:r>
            <a:r>
              <a:rPr lang="en-US" altLang="zh-CN" kern="0" dirty="0">
                <a:solidFill>
                  <a:schemeClr val="bg1"/>
                </a:solidFill>
                <a:latin typeface="微软雅黑" pitchFamily="34" charset="-122"/>
              </a:rPr>
              <a:t>UBML</a:t>
            </a: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</a:rPr>
              <a:t>模型定义、管理、扩展等通用能力的核心标准与基石。</a:t>
            </a:r>
          </a:p>
        </p:txBody>
      </p:sp>
      <p:sp>
        <p:nvSpPr>
          <p:cNvPr id="62" name="矩形 61"/>
          <p:cNvSpPr/>
          <p:nvPr/>
        </p:nvSpPr>
        <p:spPr>
          <a:xfrm>
            <a:off x="2368804" y="4063175"/>
            <a:ext cx="6840538" cy="78105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368804" y="5206175"/>
            <a:ext cx="6840538" cy="59055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6" name="右大括号 65"/>
          <p:cNvSpPr/>
          <p:nvPr/>
        </p:nvSpPr>
        <p:spPr bwMode="auto">
          <a:xfrm rot="10800000">
            <a:off x="9679239" y="3550728"/>
            <a:ext cx="839787" cy="19507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10488246" y="3919173"/>
            <a:ext cx="1117600" cy="271463"/>
          </a:xfrm>
          <a:prstGeom prst="rect">
            <a:avLst/>
          </a:prstGeom>
          <a:solidFill>
            <a:srgbClr val="2BC3B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lnSpc>
                <a:spcPts val="1900"/>
              </a:lnSpc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构件</a:t>
            </a:r>
          </a:p>
        </p:txBody>
      </p:sp>
      <p:sp>
        <p:nvSpPr>
          <p:cNvPr id="71" name="矩形 89"/>
          <p:cNvSpPr>
            <a:spLocks noChangeArrowheads="1"/>
          </p:cNvSpPr>
          <p:nvPr/>
        </p:nvSpPr>
        <p:spPr bwMode="auto">
          <a:xfrm>
            <a:off x="4880034" y="3569462"/>
            <a:ext cx="19117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UBML Standard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250825" y="1418756"/>
            <a:ext cx="12012613" cy="11449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itchFamily="34" charset="-122"/>
              </a:rPr>
              <a:t>DSL</a:t>
            </a: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</a:rPr>
              <a:t>提供了</a:t>
            </a:r>
            <a:r>
              <a:rPr lang="en-US" altLang="zh-CN" kern="0" dirty="0">
                <a:solidFill>
                  <a:schemeClr val="bg1"/>
                </a:solidFill>
                <a:latin typeface="微软雅黑" pitchFamily="34" charset="-122"/>
              </a:rPr>
              <a:t>UBML</a:t>
            </a: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</a:rPr>
              <a:t>元模型的语义层规范，是</a:t>
            </a:r>
            <a:r>
              <a:rPr lang="en-US" altLang="zh-CN" kern="0" dirty="0">
                <a:solidFill>
                  <a:schemeClr val="bg1"/>
                </a:solidFill>
                <a:latin typeface="微软雅黑" pitchFamily="34" charset="-122"/>
              </a:rPr>
              <a:t>UBML</a:t>
            </a: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</a:rPr>
              <a:t>开发语言无关性的基础。</a:t>
            </a:r>
            <a:endParaRPr lang="en-US" altLang="zh-CN" kern="0" dirty="0">
              <a:solidFill>
                <a:schemeClr val="bg1"/>
              </a:solidFill>
              <a:latin typeface="微软雅黑" pitchFamily="34" charset="-122"/>
            </a:endParaRPr>
          </a:p>
          <a:p>
            <a:pPr fontAlgn="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altLang="zh-CN" kern="0" dirty="0">
                <a:solidFill>
                  <a:schemeClr val="bg1"/>
                </a:solidFill>
                <a:latin typeface="微软雅黑" pitchFamily="34" charset="-122"/>
              </a:rPr>
              <a:t>Meta-Model Common</a:t>
            </a: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</a:rPr>
              <a:t>具有标准性、复用性和可扩展性，给各类模型实现提供了标准规约接口、公共模板库等公共核心能力，对</a:t>
            </a:r>
            <a:r>
              <a:rPr lang="en-US" altLang="zh-CN" kern="0" dirty="0">
                <a:solidFill>
                  <a:schemeClr val="bg1"/>
                </a:solidFill>
                <a:latin typeface="微软雅黑" pitchFamily="34" charset="-122"/>
              </a:rPr>
              <a:t>UBML</a:t>
            </a:r>
            <a:r>
              <a:rPr lang="zh-CN" altLang="en-US" kern="0" dirty="0">
                <a:solidFill>
                  <a:schemeClr val="bg1"/>
                </a:solidFill>
                <a:latin typeface="微软雅黑" pitchFamily="34" charset="-122"/>
              </a:rPr>
              <a:t>的模型生态起到标准化和支撑的作用</a:t>
            </a:r>
            <a:endParaRPr lang="en-US" altLang="zh-CN" kern="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cxnSp>
        <p:nvCxnSpPr>
          <p:cNvPr id="73" name="直接箭头连接符 72"/>
          <p:cNvCxnSpPr/>
          <p:nvPr/>
        </p:nvCxnSpPr>
        <p:spPr>
          <a:xfrm flipH="1" flipV="1">
            <a:off x="9217279" y="4299712"/>
            <a:ext cx="803275" cy="11113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9218867" y="4772787"/>
            <a:ext cx="801687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下箭头 74"/>
          <p:cNvSpPr/>
          <p:nvPr/>
        </p:nvSpPr>
        <p:spPr>
          <a:xfrm>
            <a:off x="5629529" y="4866450"/>
            <a:ext cx="412750" cy="339725"/>
          </a:xfrm>
          <a:prstGeom prst="downArrow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 dirty="0">
              <a:solidFill>
                <a:schemeClr val="bg1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6" name="矩形 101"/>
          <p:cNvSpPr>
            <a:spLocks noChangeArrowheads="1"/>
          </p:cNvSpPr>
          <p:nvPr/>
        </p:nvSpPr>
        <p:spPr bwMode="auto">
          <a:xfrm>
            <a:off x="6147054" y="4850575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基于</a:t>
            </a:r>
          </a:p>
        </p:txBody>
      </p:sp>
      <p:sp>
        <p:nvSpPr>
          <p:cNvPr id="77" name="矩形 102"/>
          <p:cNvSpPr>
            <a:spLocks noChangeArrowheads="1"/>
          </p:cNvSpPr>
          <p:nvPr/>
        </p:nvSpPr>
        <p:spPr bwMode="auto">
          <a:xfrm>
            <a:off x="8915201" y="4843709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共享、复用</a:t>
            </a:r>
          </a:p>
        </p:txBody>
      </p:sp>
      <p:sp>
        <p:nvSpPr>
          <p:cNvPr id="78" name="矩形 103"/>
          <p:cNvSpPr>
            <a:spLocks noChangeArrowheads="1"/>
          </p:cNvSpPr>
          <p:nvPr/>
        </p:nvSpPr>
        <p:spPr bwMode="auto">
          <a:xfrm>
            <a:off x="8933951" y="3858887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抽象、沉淀</a:t>
            </a:r>
          </a:p>
        </p:txBody>
      </p:sp>
      <p:sp>
        <p:nvSpPr>
          <p:cNvPr id="82" name="矩形 114"/>
          <p:cNvSpPr>
            <a:spLocks noChangeArrowheads="1"/>
          </p:cNvSpPr>
          <p:nvPr/>
        </p:nvSpPr>
        <p:spPr bwMode="auto">
          <a:xfrm>
            <a:off x="10497849" y="3163822"/>
            <a:ext cx="11079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具体领域</a:t>
            </a:r>
          </a:p>
        </p:txBody>
      </p:sp>
      <p:sp>
        <p:nvSpPr>
          <p:cNvPr id="83" name="矩形 116"/>
          <p:cNvSpPr>
            <a:spLocks noChangeArrowheads="1"/>
          </p:cNvSpPr>
          <p:nvPr/>
        </p:nvSpPr>
        <p:spPr bwMode="auto">
          <a:xfrm>
            <a:off x="-128664" y="5093402"/>
            <a:ext cx="24142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开发语言无关的，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UBML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通用语义化描述结构</a:t>
            </a:r>
          </a:p>
        </p:txBody>
      </p:sp>
      <p:cxnSp>
        <p:nvCxnSpPr>
          <p:cNvPr id="84" name="直接箭头连接符 83"/>
          <p:cNvCxnSpPr>
            <a:stCxn id="63" idx="1"/>
          </p:cNvCxnSpPr>
          <p:nvPr/>
        </p:nvCxnSpPr>
        <p:spPr>
          <a:xfrm flipH="1">
            <a:off x="2015289" y="5501450"/>
            <a:ext cx="35351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矩形 4"/>
          <p:cNvSpPr/>
          <p:nvPr/>
        </p:nvSpPr>
        <p:spPr>
          <a:xfrm>
            <a:off x="4840279" y="4180819"/>
            <a:ext cx="199125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Model Common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91607" y="5261821"/>
            <a:ext cx="13949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Model DSL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10488246" y="3590432"/>
            <a:ext cx="1117600" cy="271463"/>
          </a:xfrm>
          <a:prstGeom prst="rect">
            <a:avLst/>
          </a:prstGeom>
          <a:solidFill>
            <a:srgbClr val="2BC3B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lnSpc>
                <a:spcPts val="1900"/>
              </a:lnSpc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领域服务</a:t>
            </a:r>
          </a:p>
        </p:txBody>
      </p:sp>
      <p:sp>
        <p:nvSpPr>
          <p:cNvPr id="41" name="矩形 40"/>
          <p:cNvSpPr/>
          <p:nvPr/>
        </p:nvSpPr>
        <p:spPr bwMode="auto">
          <a:xfrm>
            <a:off x="10488246" y="4247914"/>
            <a:ext cx="1117600" cy="271463"/>
          </a:xfrm>
          <a:prstGeom prst="rect">
            <a:avLst/>
          </a:prstGeom>
          <a:solidFill>
            <a:srgbClr val="2BC3B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lnSpc>
                <a:spcPts val="1900"/>
              </a:lnSpc>
            </a:pPr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BFF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10488246" y="4576655"/>
            <a:ext cx="1117600" cy="271463"/>
          </a:xfrm>
          <a:prstGeom prst="rect">
            <a:avLst/>
          </a:prstGeom>
          <a:solidFill>
            <a:srgbClr val="2BC3B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lnSpc>
                <a:spcPts val="1900"/>
              </a:lnSpc>
            </a:pPr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UI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10488246" y="4905396"/>
            <a:ext cx="1117600" cy="271463"/>
          </a:xfrm>
          <a:prstGeom prst="rect">
            <a:avLst/>
          </a:prstGeom>
          <a:solidFill>
            <a:srgbClr val="2BC3B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lnSpc>
                <a:spcPts val="1900"/>
              </a:lnSpc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流程</a:t>
            </a:r>
          </a:p>
        </p:txBody>
      </p:sp>
      <p:sp>
        <p:nvSpPr>
          <p:cNvPr id="44" name="矩形 43"/>
          <p:cNvSpPr/>
          <p:nvPr/>
        </p:nvSpPr>
        <p:spPr bwMode="auto">
          <a:xfrm>
            <a:off x="10488246" y="5234135"/>
            <a:ext cx="1117600" cy="271463"/>
          </a:xfrm>
          <a:prstGeom prst="rect">
            <a:avLst/>
          </a:prstGeom>
          <a:solidFill>
            <a:srgbClr val="2BC3B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lnSpc>
                <a:spcPts val="1900"/>
              </a:lnSpc>
            </a:pPr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389182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 bwMode="auto">
          <a:xfrm>
            <a:off x="972820" y="19685"/>
            <a:ext cx="8307070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关键</a:t>
            </a:r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技术特性：微内核可扩展的开放架构</a:t>
            </a:r>
          </a:p>
        </p:txBody>
      </p:sp>
      <p:sp>
        <p:nvSpPr>
          <p:cNvPr id="12" name="文本框 11"/>
          <p:cNvSpPr txBox="1"/>
          <p:nvPr/>
        </p:nvSpPr>
        <p:spPr bwMode="auto">
          <a:xfrm>
            <a:off x="7021195" y="3510915"/>
            <a:ext cx="5006340" cy="3105785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解耦实现</a:t>
            </a:r>
            <a:endParaRPr lang="zh-CN" altLang="en-US" sz="16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 bwMode="auto">
          <a:xfrm>
            <a:off x="299720" y="3510915"/>
            <a:ext cx="4897755" cy="3105785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3736340" y="750947"/>
            <a:ext cx="4363085" cy="2303403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17855" y="3655060"/>
            <a:ext cx="4130675" cy="802640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17855" y="4856480"/>
            <a:ext cx="3398520" cy="158877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400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2138680" y="4087495"/>
            <a:ext cx="1136015" cy="307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noProof="1"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762000" y="4087495"/>
            <a:ext cx="1136015" cy="307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noProof="1"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515360" y="4087495"/>
            <a:ext cx="1021715" cy="307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noProof="1">
                <a:latin typeface="微软雅黑" panose="020B0502040204020203" pitchFamily="34" charset="-122"/>
                <a:ea typeface="微软雅黑" panose="020B0502040204020203" pitchFamily="34" charset="-122"/>
              </a:rPr>
              <a:t>… …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3570605" y="4940935"/>
            <a:ext cx="1177925" cy="359410"/>
          </a:xfrm>
          <a:prstGeom prst="rect">
            <a:avLst/>
          </a:prstGeom>
          <a:solidFill>
            <a:srgbClr val="2BC3B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3570605" y="5457190"/>
            <a:ext cx="1177925" cy="360680"/>
          </a:xfrm>
          <a:prstGeom prst="rect">
            <a:avLst/>
          </a:prstGeom>
          <a:solidFill>
            <a:srgbClr val="2BC3B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3570605" y="5974715"/>
            <a:ext cx="1177925" cy="359410"/>
          </a:xfrm>
          <a:prstGeom prst="rect">
            <a:avLst/>
          </a:prstGeom>
          <a:solidFill>
            <a:srgbClr val="2BC3B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35" name="矩形 13"/>
          <p:cNvSpPr>
            <a:spLocks noChangeArrowheads="1"/>
          </p:cNvSpPr>
          <p:nvPr/>
        </p:nvSpPr>
        <p:spPr bwMode="auto">
          <a:xfrm>
            <a:off x="655320" y="3700145"/>
            <a:ext cx="16086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各领域标准</a:t>
            </a:r>
          </a:p>
        </p:txBody>
      </p:sp>
      <p:sp>
        <p:nvSpPr>
          <p:cNvPr id="36" name="矩形 15"/>
          <p:cNvSpPr>
            <a:spLocks noChangeArrowheads="1"/>
          </p:cNvSpPr>
          <p:nvPr/>
        </p:nvSpPr>
        <p:spPr bwMode="auto">
          <a:xfrm>
            <a:off x="2159000" y="4509135"/>
            <a:ext cx="1062990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兼容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适配</a:t>
            </a:r>
            <a:endParaRPr lang="en-US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8" name="上下箭头 67"/>
          <p:cNvSpPr/>
          <p:nvPr/>
        </p:nvSpPr>
        <p:spPr>
          <a:xfrm>
            <a:off x="1110615" y="4498340"/>
            <a:ext cx="1031875" cy="347345"/>
          </a:xfrm>
          <a:prstGeom prst="upDownArrow">
            <a:avLst>
              <a:gd name="adj1" fmla="val 50000"/>
              <a:gd name="adj2" fmla="val 20061"/>
            </a:avLst>
          </a:prstGeom>
          <a:solidFill>
            <a:schemeClr val="accent1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9" name="上下箭头 68"/>
          <p:cNvSpPr/>
          <p:nvPr/>
        </p:nvSpPr>
        <p:spPr>
          <a:xfrm>
            <a:off x="3127375" y="4509135"/>
            <a:ext cx="1031875" cy="347345"/>
          </a:xfrm>
          <a:prstGeom prst="upDownArrow">
            <a:avLst>
              <a:gd name="adj1" fmla="val 50000"/>
              <a:gd name="adj2" fmla="val 20061"/>
            </a:avLst>
          </a:prstGeom>
          <a:solidFill>
            <a:schemeClr val="accent1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noProof="1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9654540" y="3827780"/>
            <a:ext cx="2049780" cy="69088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 Runtime</a:t>
            </a:r>
          </a:p>
        </p:txBody>
      </p:sp>
      <p:sp>
        <p:nvSpPr>
          <p:cNvPr id="38" name="矩形 37"/>
          <p:cNvSpPr/>
          <p:nvPr/>
        </p:nvSpPr>
        <p:spPr>
          <a:xfrm>
            <a:off x="7327265" y="5848350"/>
            <a:ext cx="2049780" cy="48577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基础设施</a:t>
            </a:r>
          </a:p>
        </p:txBody>
      </p:sp>
      <p:sp>
        <p:nvSpPr>
          <p:cNvPr id="39" name="矩形 38"/>
          <p:cNvSpPr/>
          <p:nvPr/>
        </p:nvSpPr>
        <p:spPr>
          <a:xfrm>
            <a:off x="7327265" y="4909820"/>
            <a:ext cx="4377055" cy="4311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noProof="1">
                <a:latin typeface="微软雅黑" panose="020B0502040204020203" pitchFamily="34" charset="-122"/>
                <a:ea typeface="微软雅黑" panose="020B0502040204020203" pitchFamily="34" charset="-122"/>
              </a:rPr>
              <a:t>适配层</a:t>
            </a:r>
          </a:p>
        </p:txBody>
      </p:sp>
      <p:sp>
        <p:nvSpPr>
          <p:cNvPr id="40" name="矩形 39"/>
          <p:cNvSpPr/>
          <p:nvPr/>
        </p:nvSpPr>
        <p:spPr>
          <a:xfrm>
            <a:off x="9654540" y="5848350"/>
            <a:ext cx="2049780" cy="48577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公共服务</a:t>
            </a:r>
          </a:p>
        </p:txBody>
      </p:sp>
      <p:sp>
        <p:nvSpPr>
          <p:cNvPr id="43" name="上下箭头 42"/>
          <p:cNvSpPr/>
          <p:nvPr/>
        </p:nvSpPr>
        <p:spPr>
          <a:xfrm>
            <a:off x="10163175" y="4528185"/>
            <a:ext cx="1031875" cy="349250"/>
          </a:xfrm>
          <a:prstGeom prst="upDownArrow">
            <a:avLst>
              <a:gd name="adj1" fmla="val 50000"/>
              <a:gd name="adj2" fmla="val 20061"/>
            </a:avLst>
          </a:prstGeom>
          <a:solidFill>
            <a:schemeClr val="accent1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endParaRPr lang="zh-CN" altLang="en-US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7327265" y="3827145"/>
            <a:ext cx="2049780" cy="69088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 SDK</a:t>
            </a:r>
          </a:p>
        </p:txBody>
      </p:sp>
      <p:sp>
        <p:nvSpPr>
          <p:cNvPr id="42" name="上下箭头 41"/>
          <p:cNvSpPr/>
          <p:nvPr/>
        </p:nvSpPr>
        <p:spPr>
          <a:xfrm>
            <a:off x="7835900" y="4528185"/>
            <a:ext cx="1031875" cy="347345"/>
          </a:xfrm>
          <a:prstGeom prst="upDownArrow">
            <a:avLst>
              <a:gd name="adj1" fmla="val 50000"/>
              <a:gd name="adj2" fmla="val 20061"/>
            </a:avLst>
          </a:prstGeom>
          <a:solidFill>
            <a:schemeClr val="accent1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endParaRPr lang="zh-CN" altLang="en-US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7722870" y="5158740"/>
            <a:ext cx="1177925" cy="309880"/>
          </a:xfrm>
          <a:prstGeom prst="rect">
            <a:avLst/>
          </a:prstGeom>
          <a:solidFill>
            <a:srgbClr val="2BC3B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10090150" y="5144770"/>
            <a:ext cx="1177925" cy="309880"/>
          </a:xfrm>
          <a:prstGeom prst="rect">
            <a:avLst/>
          </a:prstGeom>
          <a:solidFill>
            <a:srgbClr val="2BC3B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73" name="上下箭头 72"/>
          <p:cNvSpPr/>
          <p:nvPr/>
        </p:nvSpPr>
        <p:spPr>
          <a:xfrm>
            <a:off x="7835900" y="5475605"/>
            <a:ext cx="1031875" cy="347345"/>
          </a:xfrm>
          <a:prstGeom prst="upDownArrow">
            <a:avLst>
              <a:gd name="adj1" fmla="val 50000"/>
              <a:gd name="adj2" fmla="val 20061"/>
            </a:avLst>
          </a:prstGeom>
          <a:solidFill>
            <a:schemeClr val="accent1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endParaRPr lang="zh-CN" altLang="en-US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74" name="上下箭头 73"/>
          <p:cNvSpPr/>
          <p:nvPr/>
        </p:nvSpPr>
        <p:spPr>
          <a:xfrm>
            <a:off x="10163175" y="5475605"/>
            <a:ext cx="1031875" cy="347345"/>
          </a:xfrm>
          <a:prstGeom prst="upDownArrow">
            <a:avLst>
              <a:gd name="adj1" fmla="val 50000"/>
              <a:gd name="adj2" fmla="val 20061"/>
            </a:avLst>
          </a:prstGeom>
          <a:solidFill>
            <a:schemeClr val="accent1">
              <a:lumMod val="20000"/>
              <a:lumOff val="8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defRPr/>
            </a:pPr>
            <a:endParaRPr lang="zh-CN" altLang="en-US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76" name="文本框 75"/>
          <p:cNvSpPr txBox="1"/>
          <p:nvPr/>
        </p:nvSpPr>
        <p:spPr bwMode="auto">
          <a:xfrm>
            <a:off x="4537075" y="1990089"/>
            <a:ext cx="2990215" cy="71183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l" defTabSz="457200">
              <a:lnSpc>
                <a:spcPct val="100000"/>
              </a:lnSpc>
              <a:buNone/>
            </a:pPr>
            <a:r>
              <a:rPr lang="en-US" altLang="zh-CN" sz="1600" b="1" dirty="0">
                <a:gradFill>
                  <a:gsLst>
                    <a:gs pos="100000">
                      <a:srgbClr val="0CC1E5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(</a:t>
            </a:r>
            <a:r>
              <a:rPr lang="zh-CN" altLang="en-US" sz="1600" b="1" dirty="0">
                <a:gradFill>
                  <a:gsLst>
                    <a:gs pos="100000">
                      <a:srgbClr val="0CC1E5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低代码平台公共核心基础</a:t>
            </a:r>
            <a:r>
              <a:rPr lang="en-US" altLang="zh-CN" sz="1600" b="1" dirty="0">
                <a:gradFill>
                  <a:gsLst>
                    <a:gs pos="100000">
                      <a:srgbClr val="0CC1E5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)</a:t>
            </a:r>
            <a:endParaRPr lang="zh-CN" altLang="en-US" sz="1600" b="1" dirty="0">
              <a:gradFill>
                <a:gsLst>
                  <a:gs pos="100000">
                    <a:srgbClr val="0CC1E5"/>
                  </a:gs>
                  <a:gs pos="0">
                    <a:schemeClr val="bg1"/>
                  </a:gs>
                </a:gsLst>
                <a:lin ang="5400000" scaled="0"/>
              </a:gra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l" defTabSz="457200">
              <a:lnSpc>
                <a:spcPct val="100000"/>
              </a:lnSpc>
              <a:buNone/>
            </a:pPr>
            <a:r>
              <a:rPr lang="zh-CN" altLang="en-US" sz="1600" b="1" dirty="0">
                <a:gradFill>
                  <a:gsLst>
                    <a:gs pos="100000">
                      <a:srgbClr val="0CC1E5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Standard、SDK&amp;Runtime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252460" y="812165"/>
            <a:ext cx="387794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可替换的</a:t>
            </a:r>
            <a:r>
              <a:rPr lang="zh-CN" altLang="en-US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服务</a:t>
            </a:r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、</a:t>
            </a:r>
            <a:r>
              <a:rPr lang="zh-CN" altLang="en-US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工具</a:t>
            </a:r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、</a:t>
            </a:r>
            <a:r>
              <a:rPr lang="zh-CN" altLang="en-US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设计器</a:t>
            </a:r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等插件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7915410" y="949325"/>
            <a:ext cx="396422" cy="179070"/>
          </a:xfrm>
          <a:prstGeom prst="straightConnector1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040" y="1306195"/>
            <a:ext cx="2689225" cy="67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肘形连接符 14"/>
          <p:cNvCxnSpPr>
            <a:endCxn id="10" idx="0"/>
          </p:cNvCxnSpPr>
          <p:nvPr/>
        </p:nvCxnSpPr>
        <p:spPr>
          <a:xfrm rot="10800000" flipV="1">
            <a:off x="2748599" y="2710813"/>
            <a:ext cx="1788477" cy="800101"/>
          </a:xfrm>
          <a:prstGeom prst="bentConnector2">
            <a:avLst/>
          </a:prstGeom>
          <a:ln w="25400">
            <a:gradFill>
              <a:gsLst>
                <a:gs pos="0">
                  <a:schemeClr val="accent5"/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7327265" y="2701924"/>
            <a:ext cx="2327275" cy="808991"/>
          </a:xfrm>
          <a:prstGeom prst="bentConnector3">
            <a:avLst>
              <a:gd name="adj1" fmla="val 100516"/>
            </a:avLst>
          </a:prstGeom>
          <a:ln w="25400">
            <a:gradFill>
              <a:gsLst>
                <a:gs pos="0">
                  <a:schemeClr val="accent5"/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 bwMode="auto">
          <a:xfrm>
            <a:off x="4489813" y="1012916"/>
            <a:ext cx="2861945" cy="1827891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6663" y="4072130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noProof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OpenAPI</a:t>
            </a:r>
          </a:p>
        </p:txBody>
      </p:sp>
      <p:sp>
        <p:nvSpPr>
          <p:cNvPr id="11" name="矩形 10"/>
          <p:cNvSpPr/>
          <p:nvPr/>
        </p:nvSpPr>
        <p:spPr>
          <a:xfrm>
            <a:off x="2263929" y="410368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noProof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BPMN</a:t>
            </a:r>
          </a:p>
        </p:txBody>
      </p:sp>
      <p:sp>
        <p:nvSpPr>
          <p:cNvPr id="13" name="矩形 12"/>
          <p:cNvSpPr/>
          <p:nvPr/>
        </p:nvSpPr>
        <p:spPr>
          <a:xfrm>
            <a:off x="3718967" y="494250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扩展性</a:t>
            </a:r>
          </a:p>
        </p:txBody>
      </p:sp>
      <p:sp>
        <p:nvSpPr>
          <p:cNvPr id="14" name="矩形 13"/>
          <p:cNvSpPr/>
          <p:nvPr/>
        </p:nvSpPr>
        <p:spPr>
          <a:xfrm>
            <a:off x="3607367" y="54485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分层复用</a:t>
            </a:r>
          </a:p>
        </p:txBody>
      </p:sp>
      <p:sp>
        <p:nvSpPr>
          <p:cNvPr id="19" name="矩形 18"/>
          <p:cNvSpPr/>
          <p:nvPr/>
        </p:nvSpPr>
        <p:spPr>
          <a:xfrm>
            <a:off x="3729761" y="596977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开放性</a:t>
            </a:r>
          </a:p>
        </p:txBody>
      </p:sp>
      <p:sp>
        <p:nvSpPr>
          <p:cNvPr id="25" name="矩形 24"/>
          <p:cNvSpPr/>
          <p:nvPr/>
        </p:nvSpPr>
        <p:spPr>
          <a:xfrm>
            <a:off x="1046050" y="5190122"/>
            <a:ext cx="2491388" cy="719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 Standard</a:t>
            </a:r>
          </a:p>
        </p:txBody>
      </p:sp>
      <p:sp>
        <p:nvSpPr>
          <p:cNvPr id="28" name="矩形 27"/>
          <p:cNvSpPr/>
          <p:nvPr/>
        </p:nvSpPr>
        <p:spPr>
          <a:xfrm>
            <a:off x="7780456" y="51288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依赖倒置</a:t>
            </a:r>
          </a:p>
        </p:txBody>
      </p:sp>
      <p:sp>
        <p:nvSpPr>
          <p:cNvPr id="29" name="矩形 28"/>
          <p:cNvSpPr/>
          <p:nvPr/>
        </p:nvSpPr>
        <p:spPr>
          <a:xfrm>
            <a:off x="10125114" y="51288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解耦实现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 bwMode="auto">
          <a:xfrm>
            <a:off x="8570186" y="1218433"/>
            <a:ext cx="2590800" cy="4782589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 bwMode="auto">
          <a:xfrm>
            <a:off x="4536349" y="1218433"/>
            <a:ext cx="2590800" cy="4782589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4" name="标题 1"/>
          <p:cNvSpPr txBox="1"/>
          <p:nvPr/>
        </p:nvSpPr>
        <p:spPr bwMode="auto">
          <a:xfrm>
            <a:off x="960419" y="38100"/>
            <a:ext cx="12040571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关键</a:t>
            </a:r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技术特性：开发语言无关性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960120" y="2656840"/>
            <a:ext cx="1819275" cy="154432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UBML-Designer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4685030" y="4591050"/>
            <a:ext cx="2267313" cy="65786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UBML-Models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234554" y="5069993"/>
            <a:ext cx="122798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通过模型</a:t>
            </a:r>
            <a:endParaRPr lang="en-US" altLang="zh-CN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生成源码</a:t>
            </a:r>
          </a:p>
        </p:txBody>
      </p:sp>
      <p:cxnSp>
        <p:nvCxnSpPr>
          <p:cNvPr id="53" name="直接箭头连接符 52"/>
          <p:cNvCxnSpPr/>
          <p:nvPr/>
        </p:nvCxnSpPr>
        <p:spPr>
          <a:xfrm>
            <a:off x="6939915" y="4919980"/>
            <a:ext cx="1602105" cy="0"/>
          </a:xfrm>
          <a:prstGeom prst="straightConnector1">
            <a:avLst/>
          </a:prstGeom>
          <a:ln w="25400">
            <a:gradFill>
              <a:gsLst>
                <a:gs pos="0">
                  <a:schemeClr val="accent5"/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2901724" y="5069993"/>
            <a:ext cx="13734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可视化方式</a:t>
            </a:r>
            <a:endParaRPr lang="en-US" altLang="zh-CN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构建模型</a:t>
            </a:r>
          </a:p>
        </p:txBody>
      </p:sp>
      <p:sp>
        <p:nvSpPr>
          <p:cNvPr id="6" name="剪去单角的矩形 5"/>
          <p:cNvSpPr/>
          <p:nvPr/>
        </p:nvSpPr>
        <p:spPr bwMode="auto">
          <a:xfrm>
            <a:off x="8892540" y="2472690"/>
            <a:ext cx="1921510" cy="695960"/>
          </a:xfrm>
          <a:prstGeom prst="snip1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Java  Code</a:t>
            </a:r>
          </a:p>
        </p:txBody>
      </p:sp>
      <p:sp>
        <p:nvSpPr>
          <p:cNvPr id="63" name="剪去单角的矩形 62"/>
          <p:cNvSpPr/>
          <p:nvPr/>
        </p:nvSpPr>
        <p:spPr>
          <a:xfrm>
            <a:off x="8893810" y="3582670"/>
            <a:ext cx="1920875" cy="695960"/>
          </a:xfrm>
          <a:prstGeom prst="snip1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C#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Code</a:t>
            </a:r>
          </a:p>
        </p:txBody>
      </p:sp>
      <p:sp>
        <p:nvSpPr>
          <p:cNvPr id="64" name="剪去单角的矩形 63"/>
          <p:cNvSpPr/>
          <p:nvPr/>
        </p:nvSpPr>
        <p:spPr>
          <a:xfrm>
            <a:off x="8893810" y="4730750"/>
            <a:ext cx="1920875" cy="695960"/>
          </a:xfrm>
          <a:prstGeom prst="snip1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… …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685030" y="1919426"/>
            <a:ext cx="2396764" cy="2383237"/>
            <a:chOff x="545" y="2002"/>
            <a:chExt cx="3880" cy="2964"/>
          </a:xfrm>
        </p:grpSpPr>
        <p:sp>
          <p:nvSpPr>
            <p:cNvPr id="7" name="剪去单角的矩形 6"/>
            <p:cNvSpPr/>
            <p:nvPr/>
          </p:nvSpPr>
          <p:spPr bwMode="auto">
            <a:xfrm>
              <a:off x="545" y="2002"/>
              <a:ext cx="3785" cy="2964"/>
            </a:xfrm>
            <a:prstGeom prst="snip1Rect">
              <a:avLst/>
            </a:prstGeom>
            <a:gradFill>
              <a:gsLst>
                <a:gs pos="0">
                  <a:srgbClr val="0086E9">
                    <a:alpha val="66000"/>
                  </a:srgbClr>
                </a:gs>
                <a:gs pos="100000">
                  <a:srgbClr val="02005B">
                    <a:lumMod val="24000"/>
                    <a:alpha val="56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t" anchorCtr="0" forceAA="0" compatLnSpc="0">
              <a:noAutofit/>
            </a:bodyPr>
            <a:lstStyle/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2000" kern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SalesOrder.json</a:t>
              </a:r>
              <a:endPara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79" y="2776"/>
              <a:ext cx="3846" cy="1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   "Type":"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BusinessEntity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",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   "kind": "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UbmlModel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",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   "Code": "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SalesOrder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",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   "Name": "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销售订单实体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"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}</a:t>
              </a: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8893958" y="1271384"/>
            <a:ext cx="22118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模型可根据实际需求，生成不同的开发语言源码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760283" y="1247363"/>
            <a:ext cx="217922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模型为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DSL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描述，与具体开发语言解耦</a:t>
            </a:r>
          </a:p>
        </p:txBody>
      </p:sp>
      <p:cxnSp>
        <p:nvCxnSpPr>
          <p:cNvPr id="2" name="肘形连接符 1"/>
          <p:cNvCxnSpPr>
            <a:stCxn id="25" idx="2"/>
            <a:endCxn id="31" idx="1"/>
          </p:cNvCxnSpPr>
          <p:nvPr/>
        </p:nvCxnSpPr>
        <p:spPr>
          <a:xfrm rot="16200000" flipH="1">
            <a:off x="2917984" y="3152934"/>
            <a:ext cx="718820" cy="2815272"/>
          </a:xfrm>
          <a:prstGeom prst="bentConnector2">
            <a:avLst/>
          </a:prstGeom>
          <a:ln w="25400">
            <a:gradFill>
              <a:gsLst>
                <a:gs pos="0">
                  <a:schemeClr val="accent5"/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/>
          <p:cNvSpPr txBox="1"/>
          <p:nvPr/>
        </p:nvSpPr>
        <p:spPr bwMode="auto">
          <a:xfrm>
            <a:off x="1020744" y="38100"/>
            <a:ext cx="12040571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关键</a:t>
            </a:r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技术特性：全栈模型刻画能力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263352" y="1556792"/>
            <a:ext cx="11720857" cy="4718354"/>
            <a:chOff x="233351" y="1380995"/>
            <a:chExt cx="11653850" cy="4718354"/>
          </a:xfrm>
        </p:grpSpPr>
        <p:grpSp>
          <p:nvGrpSpPr>
            <p:cNvPr id="20" name="组合 19"/>
            <p:cNvGrpSpPr/>
            <p:nvPr/>
          </p:nvGrpSpPr>
          <p:grpSpPr>
            <a:xfrm>
              <a:off x="1676401" y="1380995"/>
              <a:ext cx="10210800" cy="4718354"/>
              <a:chOff x="1676400" y="1380995"/>
              <a:chExt cx="10322009" cy="4718354"/>
            </a:xfrm>
          </p:grpSpPr>
          <p:sp>
            <p:nvSpPr>
              <p:cNvPr id="30" name="Rounded Rectangle 17"/>
              <p:cNvSpPr/>
              <p:nvPr/>
            </p:nvSpPr>
            <p:spPr bwMode="auto">
              <a:xfrm>
                <a:off x="1676400" y="5451349"/>
                <a:ext cx="10322009" cy="648000"/>
              </a:xfrm>
              <a:prstGeom prst="roundRect">
                <a:avLst>
                  <a:gd name="adj" fmla="val 0"/>
                </a:avLst>
              </a:prstGeom>
              <a:solidFill>
                <a:srgbClr val="4276AA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eaLnBrk="1" hangingPunct="1">
                  <a:defRPr/>
                </a:pPr>
                <a:endParaRPr lang="zh-CN" altLang="en-US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32" name="Rounded Rectangle 17"/>
              <p:cNvSpPr/>
              <p:nvPr/>
            </p:nvSpPr>
            <p:spPr bwMode="auto">
              <a:xfrm>
                <a:off x="1676400" y="4391415"/>
                <a:ext cx="10322009" cy="955330"/>
              </a:xfrm>
              <a:prstGeom prst="roundRect">
                <a:avLst>
                  <a:gd name="adj" fmla="val 0"/>
                </a:avLst>
              </a:prstGeom>
              <a:solidFill>
                <a:srgbClr val="4276AA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eaLnBrk="1" hangingPunct="1">
                  <a:defRPr/>
                </a:pPr>
                <a:endParaRPr lang="zh-CN" altLang="en-US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34" name="Rounded Rectangle 17"/>
              <p:cNvSpPr/>
              <p:nvPr/>
            </p:nvSpPr>
            <p:spPr bwMode="auto">
              <a:xfrm>
                <a:off x="1676400" y="2886205"/>
                <a:ext cx="10322009" cy="648000"/>
              </a:xfrm>
              <a:prstGeom prst="roundRect">
                <a:avLst>
                  <a:gd name="adj" fmla="val 0"/>
                </a:avLst>
              </a:prstGeom>
              <a:solidFill>
                <a:srgbClr val="4276AA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eaLnBrk="1" hangingPunct="1">
                  <a:defRPr/>
                </a:pPr>
                <a:endParaRPr lang="zh-CN" altLang="en-US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35" name="Rounded Rectangle 17"/>
              <p:cNvSpPr/>
              <p:nvPr/>
            </p:nvSpPr>
            <p:spPr bwMode="auto">
              <a:xfrm>
                <a:off x="1676400" y="1380995"/>
                <a:ext cx="10322009" cy="648000"/>
              </a:xfrm>
              <a:prstGeom prst="roundRect">
                <a:avLst>
                  <a:gd name="adj" fmla="val 0"/>
                </a:avLst>
              </a:prstGeom>
              <a:solidFill>
                <a:srgbClr val="4276AA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eaLnBrk="1" hangingPunct="1">
                  <a:defRPr/>
                </a:pPr>
                <a:endParaRPr lang="zh-CN" altLang="en-US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36" name="Rounded Rectangle 17"/>
              <p:cNvSpPr/>
              <p:nvPr/>
            </p:nvSpPr>
            <p:spPr bwMode="auto">
              <a:xfrm>
                <a:off x="1676400" y="3638810"/>
                <a:ext cx="10322009" cy="648000"/>
              </a:xfrm>
              <a:prstGeom prst="roundRect">
                <a:avLst>
                  <a:gd name="adj" fmla="val 0"/>
                </a:avLst>
              </a:prstGeom>
              <a:solidFill>
                <a:srgbClr val="4276AA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eaLnBrk="1" hangingPunct="1">
                  <a:defRPr/>
                </a:pPr>
                <a:endParaRPr lang="zh-CN" altLang="en-US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37" name="Rounded Rectangle 13"/>
              <p:cNvSpPr/>
              <p:nvPr/>
            </p:nvSpPr>
            <p:spPr bwMode="auto">
              <a:xfrm>
                <a:off x="1872778" y="3091390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视图对象</a:t>
                </a:r>
              </a:p>
            </p:txBody>
          </p:sp>
          <p:sp>
            <p:nvSpPr>
              <p:cNvPr id="38" name="Rounded Rectangle 13"/>
              <p:cNvSpPr/>
              <p:nvPr/>
            </p:nvSpPr>
            <p:spPr bwMode="auto">
              <a:xfrm>
                <a:off x="1872778" y="4516628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业务实体</a:t>
                </a:r>
              </a:p>
            </p:txBody>
          </p:sp>
          <p:sp>
            <p:nvSpPr>
              <p:cNvPr id="39" name="Rounded Rectangle 13"/>
              <p:cNvSpPr/>
              <p:nvPr/>
            </p:nvSpPr>
            <p:spPr bwMode="auto">
              <a:xfrm>
                <a:off x="1872778" y="1585220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表单</a:t>
                </a:r>
              </a:p>
            </p:txBody>
          </p:sp>
          <p:sp>
            <p:nvSpPr>
              <p:cNvPr id="40" name="Rounded Rectangle 13"/>
              <p:cNvSpPr/>
              <p:nvPr/>
            </p:nvSpPr>
            <p:spPr bwMode="auto">
              <a:xfrm>
                <a:off x="9054123" y="1585220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en-US" altLang="zh-CN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UI</a:t>
                </a: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资源</a:t>
                </a:r>
              </a:p>
            </p:txBody>
          </p:sp>
          <p:sp>
            <p:nvSpPr>
              <p:cNvPr id="41" name="Rounded Rectangle 13"/>
              <p:cNvSpPr/>
              <p:nvPr/>
            </p:nvSpPr>
            <p:spPr bwMode="auto">
              <a:xfrm>
                <a:off x="4745316" y="1585220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表单构件</a:t>
                </a:r>
              </a:p>
            </p:txBody>
          </p:sp>
          <p:sp>
            <p:nvSpPr>
              <p:cNvPr id="42" name="Rounded Rectangle 13"/>
              <p:cNvSpPr/>
              <p:nvPr/>
            </p:nvSpPr>
            <p:spPr bwMode="auto">
              <a:xfrm>
                <a:off x="7617854" y="1585220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智能帮助</a:t>
                </a:r>
              </a:p>
            </p:txBody>
          </p:sp>
          <p:sp>
            <p:nvSpPr>
              <p:cNvPr id="43" name="Rounded Rectangle 13"/>
              <p:cNvSpPr/>
              <p:nvPr/>
            </p:nvSpPr>
            <p:spPr bwMode="auto">
              <a:xfrm>
                <a:off x="1872778" y="5645812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通用实体</a:t>
                </a:r>
              </a:p>
            </p:txBody>
          </p:sp>
          <p:sp>
            <p:nvSpPr>
              <p:cNvPr id="44" name="Rounded Rectangle 13"/>
              <p:cNvSpPr/>
              <p:nvPr/>
            </p:nvSpPr>
            <p:spPr bwMode="auto">
              <a:xfrm>
                <a:off x="3309047" y="1585220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en-US" altLang="zh-CN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UI</a:t>
                </a: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组件</a:t>
                </a:r>
              </a:p>
            </p:txBody>
          </p:sp>
          <p:sp>
            <p:nvSpPr>
              <p:cNvPr id="45" name="Rounded Rectangle 13"/>
              <p:cNvSpPr/>
              <p:nvPr/>
            </p:nvSpPr>
            <p:spPr bwMode="auto">
              <a:xfrm>
                <a:off x="1872778" y="38652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业务流</a:t>
                </a:r>
              </a:p>
            </p:txBody>
          </p:sp>
          <p:sp>
            <p:nvSpPr>
              <p:cNvPr id="46" name="Rounded Rectangle 13"/>
              <p:cNvSpPr/>
              <p:nvPr/>
            </p:nvSpPr>
            <p:spPr bwMode="auto">
              <a:xfrm>
                <a:off x="3309047" y="38652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工作流</a:t>
                </a:r>
              </a:p>
            </p:txBody>
          </p:sp>
          <p:sp>
            <p:nvSpPr>
              <p:cNvPr id="47" name="Rounded Rectangle 13"/>
              <p:cNvSpPr/>
              <p:nvPr/>
            </p:nvSpPr>
            <p:spPr bwMode="auto">
              <a:xfrm>
                <a:off x="4754176" y="5645812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数据库对象</a:t>
                </a:r>
              </a:p>
            </p:txBody>
          </p:sp>
          <p:sp>
            <p:nvSpPr>
              <p:cNvPr id="48" name="Rounded Rectangle 13"/>
              <p:cNvSpPr/>
              <p:nvPr/>
            </p:nvSpPr>
            <p:spPr bwMode="auto">
              <a:xfrm>
                <a:off x="6181585" y="1585220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界面状态机</a:t>
                </a:r>
              </a:p>
            </p:txBody>
          </p:sp>
          <p:sp>
            <p:nvSpPr>
              <p:cNvPr id="49" name="Rounded Rectangle 13"/>
              <p:cNvSpPr/>
              <p:nvPr/>
            </p:nvSpPr>
            <p:spPr bwMode="auto">
              <a:xfrm>
                <a:off x="3313477" y="4516628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领域服务构件</a:t>
                </a:r>
              </a:p>
            </p:txBody>
          </p:sp>
          <p:sp>
            <p:nvSpPr>
              <p:cNvPr id="50" name="Rounded Rectangle 13"/>
              <p:cNvSpPr/>
              <p:nvPr/>
            </p:nvSpPr>
            <p:spPr bwMode="auto">
              <a:xfrm>
                <a:off x="7635574" y="4516628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业务状态机</a:t>
                </a:r>
              </a:p>
            </p:txBody>
          </p:sp>
          <p:sp>
            <p:nvSpPr>
              <p:cNvPr id="51" name="Rounded Rectangle 13"/>
              <p:cNvSpPr/>
              <p:nvPr/>
            </p:nvSpPr>
            <p:spPr bwMode="auto">
              <a:xfrm>
                <a:off x="3313477" y="49320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统一数据类型</a:t>
                </a:r>
              </a:p>
            </p:txBody>
          </p:sp>
          <p:sp>
            <p:nvSpPr>
              <p:cNvPr id="52" name="Rounded Rectangle 13"/>
              <p:cNvSpPr/>
              <p:nvPr/>
            </p:nvSpPr>
            <p:spPr bwMode="auto">
              <a:xfrm>
                <a:off x="9076271" y="49320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编码规则</a:t>
                </a:r>
              </a:p>
            </p:txBody>
          </p:sp>
          <p:sp>
            <p:nvSpPr>
              <p:cNvPr id="54" name="Rounded Rectangle 13"/>
              <p:cNvSpPr/>
              <p:nvPr/>
            </p:nvSpPr>
            <p:spPr bwMode="auto">
              <a:xfrm>
                <a:off x="3313477" y="5645812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通用数据类型</a:t>
                </a:r>
              </a:p>
            </p:txBody>
          </p:sp>
          <p:sp>
            <p:nvSpPr>
              <p:cNvPr id="55" name="Rounded Rectangle 13"/>
              <p:cNvSpPr/>
              <p:nvPr/>
            </p:nvSpPr>
            <p:spPr bwMode="auto">
              <a:xfrm>
                <a:off x="9076271" y="4516628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业务规则</a:t>
                </a:r>
              </a:p>
            </p:txBody>
          </p:sp>
          <p:sp>
            <p:nvSpPr>
              <p:cNvPr id="56" name="Rounded Rectangle 13"/>
              <p:cNvSpPr/>
              <p:nvPr/>
            </p:nvSpPr>
            <p:spPr bwMode="auto">
              <a:xfrm>
                <a:off x="4745316" y="38652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审批流</a:t>
                </a:r>
              </a:p>
            </p:txBody>
          </p:sp>
          <p:sp>
            <p:nvSpPr>
              <p:cNvPr id="57" name="Rounded Rectangle 13"/>
              <p:cNvSpPr/>
              <p:nvPr/>
            </p:nvSpPr>
            <p:spPr bwMode="auto">
              <a:xfrm>
                <a:off x="6181585" y="38652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业务活动</a:t>
                </a:r>
              </a:p>
            </p:txBody>
          </p:sp>
          <p:sp>
            <p:nvSpPr>
              <p:cNvPr id="58" name="Rounded Rectangle 13"/>
              <p:cNvSpPr/>
              <p:nvPr/>
            </p:nvSpPr>
            <p:spPr bwMode="auto">
              <a:xfrm>
                <a:off x="7617854" y="38652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任务</a:t>
                </a:r>
              </a:p>
            </p:txBody>
          </p:sp>
          <p:sp>
            <p:nvSpPr>
              <p:cNvPr id="61" name="Rounded Rectangle 13"/>
              <p:cNvSpPr/>
              <p:nvPr/>
            </p:nvSpPr>
            <p:spPr bwMode="auto">
              <a:xfrm>
                <a:off x="10490393" y="1585220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页面流</a:t>
                </a:r>
              </a:p>
            </p:txBody>
          </p:sp>
          <p:sp>
            <p:nvSpPr>
              <p:cNvPr id="62" name="Rounded Rectangle 13"/>
              <p:cNvSpPr/>
              <p:nvPr/>
            </p:nvSpPr>
            <p:spPr bwMode="auto">
              <a:xfrm>
                <a:off x="3340739" y="3094038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视图构件</a:t>
                </a:r>
              </a:p>
            </p:txBody>
          </p:sp>
          <p:sp>
            <p:nvSpPr>
              <p:cNvPr id="68" name="Rounded Rectangle 13"/>
              <p:cNvSpPr/>
              <p:nvPr/>
            </p:nvSpPr>
            <p:spPr bwMode="auto">
              <a:xfrm>
                <a:off x="4754176" y="49320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程序资源</a:t>
                </a:r>
              </a:p>
            </p:txBody>
          </p:sp>
          <p:sp>
            <p:nvSpPr>
              <p:cNvPr id="69" name="Rounded Rectangle 17"/>
              <p:cNvSpPr/>
              <p:nvPr/>
            </p:nvSpPr>
            <p:spPr bwMode="auto">
              <a:xfrm>
                <a:off x="1676400" y="2133600"/>
                <a:ext cx="10322009" cy="648000"/>
              </a:xfrm>
              <a:prstGeom prst="roundRect">
                <a:avLst>
                  <a:gd name="adj" fmla="val 0"/>
                </a:avLst>
              </a:prstGeom>
              <a:solidFill>
                <a:srgbClr val="4276AA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eaLnBrk="1" hangingPunct="1">
                  <a:defRPr/>
                </a:pPr>
                <a:endParaRPr lang="zh-CN" altLang="en-US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70" name="Rounded Rectangle 13"/>
              <p:cNvSpPr/>
              <p:nvPr/>
            </p:nvSpPr>
            <p:spPr bwMode="auto">
              <a:xfrm>
                <a:off x="1872778" y="2338581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内部</a:t>
                </a:r>
                <a:r>
                  <a:rPr lang="en-US" altLang="zh-CN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API</a:t>
                </a:r>
                <a:endPara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71" name="Rounded Rectangle 13"/>
              <p:cNvSpPr/>
              <p:nvPr/>
            </p:nvSpPr>
            <p:spPr bwMode="auto">
              <a:xfrm>
                <a:off x="3340739" y="23412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外部</a:t>
                </a:r>
                <a:r>
                  <a:rPr lang="en-US" altLang="zh-CN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API</a:t>
                </a:r>
                <a:endPara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72" name="Rounded Rectangle 13"/>
              <p:cNvSpPr/>
              <p:nvPr/>
            </p:nvSpPr>
            <p:spPr bwMode="auto">
              <a:xfrm>
                <a:off x="4760556" y="2336561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事件</a:t>
                </a:r>
              </a:p>
            </p:txBody>
          </p:sp>
          <p:sp>
            <p:nvSpPr>
              <p:cNvPr id="73" name="Rounded Rectangle 13"/>
              <p:cNvSpPr/>
              <p:nvPr/>
            </p:nvSpPr>
            <p:spPr bwMode="auto">
              <a:xfrm>
                <a:off x="6181585" y="2336561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事件构件</a:t>
                </a:r>
              </a:p>
            </p:txBody>
          </p:sp>
          <p:sp>
            <p:nvSpPr>
              <p:cNvPr id="74" name="Rounded Rectangle 13"/>
              <p:cNvSpPr/>
              <p:nvPr/>
            </p:nvSpPr>
            <p:spPr bwMode="auto">
              <a:xfrm>
                <a:off x="7617854" y="2323616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事件发布订阅</a:t>
                </a:r>
              </a:p>
            </p:txBody>
          </p:sp>
          <p:sp>
            <p:nvSpPr>
              <p:cNvPr id="75" name="Rounded Rectangle 13"/>
              <p:cNvSpPr/>
              <p:nvPr/>
            </p:nvSpPr>
            <p:spPr bwMode="auto">
              <a:xfrm>
                <a:off x="4769210" y="3091390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数据映射</a:t>
                </a:r>
              </a:p>
            </p:txBody>
          </p:sp>
          <p:sp>
            <p:nvSpPr>
              <p:cNvPr id="76" name="Rounded Rectangle 13"/>
              <p:cNvSpPr/>
              <p:nvPr/>
            </p:nvSpPr>
            <p:spPr bwMode="auto">
              <a:xfrm>
                <a:off x="9054123" y="38652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流程构件</a:t>
                </a:r>
              </a:p>
            </p:txBody>
          </p:sp>
          <p:sp>
            <p:nvSpPr>
              <p:cNvPr id="77" name="Rounded Rectangle 13"/>
              <p:cNvSpPr/>
              <p:nvPr/>
            </p:nvSpPr>
            <p:spPr bwMode="auto">
              <a:xfrm>
                <a:off x="6194875" y="5645812"/>
                <a:ext cx="1669372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非结构化存储对象</a:t>
                </a:r>
              </a:p>
            </p:txBody>
          </p:sp>
          <p:sp>
            <p:nvSpPr>
              <p:cNvPr id="78" name="Rounded Rectangle 13"/>
              <p:cNvSpPr/>
              <p:nvPr/>
            </p:nvSpPr>
            <p:spPr bwMode="auto">
              <a:xfrm>
                <a:off x="6181585" y="31032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导入导出</a:t>
                </a:r>
              </a:p>
            </p:txBody>
          </p:sp>
          <p:sp>
            <p:nvSpPr>
              <p:cNvPr id="79" name="Rounded Rectangle 13"/>
              <p:cNvSpPr/>
              <p:nvPr/>
            </p:nvSpPr>
            <p:spPr bwMode="auto">
              <a:xfrm>
                <a:off x="7651641" y="3084713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打印</a:t>
                </a:r>
              </a:p>
            </p:txBody>
          </p:sp>
          <p:sp>
            <p:nvSpPr>
              <p:cNvPr id="80" name="Rounded Rectangle 13"/>
              <p:cNvSpPr/>
              <p:nvPr/>
            </p:nvSpPr>
            <p:spPr bwMode="auto">
              <a:xfrm>
                <a:off x="9076271" y="3084713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查询格式</a:t>
                </a:r>
              </a:p>
            </p:txBody>
          </p:sp>
          <p:sp>
            <p:nvSpPr>
              <p:cNvPr id="81" name="Rounded Rectangle 13"/>
              <p:cNvSpPr/>
              <p:nvPr/>
            </p:nvSpPr>
            <p:spPr bwMode="auto">
              <a:xfrm>
                <a:off x="10490393" y="38652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集成场景</a:t>
                </a:r>
              </a:p>
            </p:txBody>
          </p:sp>
          <p:sp>
            <p:nvSpPr>
              <p:cNvPr id="82" name="Rounded Rectangle 13"/>
              <p:cNvSpPr/>
              <p:nvPr/>
            </p:nvSpPr>
            <p:spPr bwMode="auto">
              <a:xfrm>
                <a:off x="6194875" y="49320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权限对象</a:t>
                </a:r>
              </a:p>
            </p:txBody>
          </p:sp>
          <p:sp>
            <p:nvSpPr>
              <p:cNvPr id="83" name="Rounded Rectangle 13"/>
              <p:cNvSpPr/>
              <p:nvPr/>
            </p:nvSpPr>
            <p:spPr bwMode="auto">
              <a:xfrm>
                <a:off x="7635574" y="49320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业务操作</a:t>
                </a:r>
              </a:p>
            </p:txBody>
          </p:sp>
          <p:sp>
            <p:nvSpPr>
              <p:cNvPr id="84" name="Rounded Rectangle 13"/>
              <p:cNvSpPr/>
              <p:nvPr/>
            </p:nvSpPr>
            <p:spPr bwMode="auto">
              <a:xfrm>
                <a:off x="1872778" y="4932029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业务对象</a:t>
                </a:r>
              </a:p>
            </p:txBody>
          </p:sp>
          <p:sp>
            <p:nvSpPr>
              <p:cNvPr id="85" name="Rounded Rectangle 13"/>
              <p:cNvSpPr/>
              <p:nvPr/>
            </p:nvSpPr>
            <p:spPr bwMode="auto">
              <a:xfrm>
                <a:off x="4754176" y="4516628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联动计算构件</a:t>
                </a:r>
              </a:p>
            </p:txBody>
          </p:sp>
          <p:sp>
            <p:nvSpPr>
              <p:cNvPr id="86" name="Rounded Rectangle 13"/>
              <p:cNvSpPr/>
              <p:nvPr/>
            </p:nvSpPr>
            <p:spPr bwMode="auto">
              <a:xfrm>
                <a:off x="6194875" y="4516628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校验构件</a:t>
                </a:r>
              </a:p>
            </p:txBody>
          </p:sp>
          <p:sp>
            <p:nvSpPr>
              <p:cNvPr id="87" name="Rounded Rectangle 13"/>
              <p:cNvSpPr/>
              <p:nvPr/>
            </p:nvSpPr>
            <p:spPr bwMode="auto">
              <a:xfrm>
                <a:off x="10516968" y="4526966"/>
                <a:ext cx="1296000" cy="258966"/>
              </a:xfrm>
              <a:prstGeom prst="roundRect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0" tIns="45720" rIns="0" bIns="45720" numCol="1" rtlCol="0" anchor="ctr" anchorCtr="0" compatLnSpc="1"/>
              <a:lstStyle/>
              <a:p>
                <a:pPr algn="ctr" eaLnBrk="1" hangingPunct="1">
                  <a:defRPr/>
                </a:pPr>
                <a:r>
                  <a:rPr lang="zh-CN" altLang="en-US" sz="1600" kern="0" dirty="0">
                    <a:solidFill>
                      <a:srgbClr val="0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查询对象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33351" y="1380995"/>
              <a:ext cx="1334029" cy="4718354"/>
              <a:chOff x="222401" y="1380995"/>
              <a:chExt cx="1344980" cy="4718354"/>
            </a:xfrm>
          </p:grpSpPr>
          <p:sp>
            <p:nvSpPr>
              <p:cNvPr id="22" name="Rounded Rectangle 17"/>
              <p:cNvSpPr/>
              <p:nvPr/>
            </p:nvSpPr>
            <p:spPr bwMode="auto">
              <a:xfrm>
                <a:off x="222401" y="5451349"/>
                <a:ext cx="1344980" cy="648000"/>
              </a:xfrm>
              <a:prstGeom prst="roundRect">
                <a:avLst>
                  <a:gd name="adj" fmla="val 0"/>
                </a:avLst>
              </a:prstGeom>
              <a:solidFill>
                <a:srgbClr val="92D050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zh-CN" altLang="en-US" b="1" kern="0" dirty="0">
                    <a:solidFill>
                      <a:srgbClr val="FFFFFF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持久化层</a:t>
                </a:r>
              </a:p>
            </p:txBody>
          </p:sp>
          <p:sp>
            <p:nvSpPr>
              <p:cNvPr id="23" name="Rounded Rectangle 17"/>
              <p:cNvSpPr/>
              <p:nvPr/>
            </p:nvSpPr>
            <p:spPr bwMode="auto">
              <a:xfrm>
                <a:off x="222401" y="4391415"/>
                <a:ext cx="1344980" cy="955330"/>
              </a:xfrm>
              <a:prstGeom prst="roundRect">
                <a:avLst>
                  <a:gd name="adj" fmla="val 0"/>
                </a:avLst>
              </a:prstGeom>
              <a:solidFill>
                <a:srgbClr val="FFC000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zh-CN" altLang="en-US" b="1" kern="0" dirty="0">
                    <a:solidFill>
                      <a:srgbClr val="FFFFFF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领域服务层</a:t>
                </a:r>
              </a:p>
            </p:txBody>
          </p:sp>
          <p:sp>
            <p:nvSpPr>
              <p:cNvPr id="26" name="Rounded Rectangle 17"/>
              <p:cNvSpPr/>
              <p:nvPr/>
            </p:nvSpPr>
            <p:spPr bwMode="auto">
              <a:xfrm>
                <a:off x="222401" y="2886205"/>
                <a:ext cx="1344980" cy="648000"/>
              </a:xfrm>
              <a:prstGeom prst="roundRect">
                <a:avLst>
                  <a:gd name="adj" fmla="val 0"/>
                </a:avLst>
              </a:prstGeom>
              <a:solidFill>
                <a:srgbClr val="00B0F0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BFF</a:t>
                </a:r>
                <a:r>
                  <a:rPr lang="zh-CN" altLang="en-US" b="1" kern="0" dirty="0">
                    <a:solidFill>
                      <a:srgbClr val="FFFFFF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层</a:t>
                </a:r>
              </a:p>
            </p:txBody>
          </p:sp>
          <p:sp>
            <p:nvSpPr>
              <p:cNvPr id="27" name="Rounded Rectangle 17"/>
              <p:cNvSpPr/>
              <p:nvPr/>
            </p:nvSpPr>
            <p:spPr bwMode="auto">
              <a:xfrm>
                <a:off x="222401" y="1380995"/>
                <a:ext cx="1344980" cy="648000"/>
              </a:xfrm>
              <a:prstGeom prst="roundRect">
                <a:avLst>
                  <a:gd name="adj" fmla="val 0"/>
                </a:avLst>
              </a:prstGeom>
              <a:solidFill>
                <a:srgbClr val="00B0F0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UI</a:t>
                </a:r>
                <a:r>
                  <a:rPr lang="zh-CN" altLang="en-US" b="1" kern="0" dirty="0">
                    <a:solidFill>
                      <a:srgbClr val="FFFFFF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层</a:t>
                </a:r>
              </a:p>
            </p:txBody>
          </p:sp>
          <p:sp>
            <p:nvSpPr>
              <p:cNvPr id="28" name="Rounded Rectangle 17"/>
              <p:cNvSpPr/>
              <p:nvPr/>
            </p:nvSpPr>
            <p:spPr bwMode="auto">
              <a:xfrm>
                <a:off x="222401" y="3638810"/>
                <a:ext cx="1344980" cy="648000"/>
              </a:xfrm>
              <a:prstGeom prst="roundRect">
                <a:avLst>
                  <a:gd name="adj" fmla="val 0"/>
                </a:avLst>
              </a:prstGeom>
              <a:solidFill>
                <a:srgbClr val="FFC000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zh-CN" altLang="en-US" b="1" kern="0" dirty="0">
                    <a:solidFill>
                      <a:srgbClr val="FFFFFF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业务流程层</a:t>
                </a:r>
              </a:p>
            </p:txBody>
          </p:sp>
          <p:sp>
            <p:nvSpPr>
              <p:cNvPr id="29" name="Rounded Rectangle 17"/>
              <p:cNvSpPr/>
              <p:nvPr/>
            </p:nvSpPr>
            <p:spPr bwMode="auto">
              <a:xfrm>
                <a:off x="222401" y="2133600"/>
                <a:ext cx="1344980" cy="648000"/>
              </a:xfrm>
              <a:prstGeom prst="roundRect">
                <a:avLst>
                  <a:gd name="adj" fmla="val 0"/>
                </a:avLst>
              </a:prstGeom>
              <a:solidFill>
                <a:srgbClr val="00B0F0"/>
              </a:solidFill>
              <a:ln w="9525" algn="ctr">
                <a:solidFill>
                  <a:srgbClr val="768395">
                    <a:lumMod val="20000"/>
                    <a:lumOff val="80000"/>
                  </a:srgbClr>
                </a:solidFill>
                <a:round/>
              </a:ln>
            </p:spPr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altLang="zh-CN" b="1" kern="0" dirty="0">
                    <a:solidFill>
                      <a:srgbClr val="FFFFFF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API</a:t>
                </a:r>
                <a:r>
                  <a:rPr lang="zh-CN" altLang="en-US" b="1" kern="0" dirty="0">
                    <a:solidFill>
                      <a:srgbClr val="FFFFFF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层</a:t>
                </a:r>
              </a:p>
            </p:txBody>
          </p:sp>
        </p:grpSp>
      </p:grpSp>
      <p:sp>
        <p:nvSpPr>
          <p:cNvPr id="88" name="矩形 87"/>
          <p:cNvSpPr/>
          <p:nvPr/>
        </p:nvSpPr>
        <p:spPr bwMode="auto">
          <a:xfrm>
            <a:off x="148750" y="1490153"/>
            <a:ext cx="11864873" cy="4983759"/>
          </a:xfrm>
          <a:prstGeom prst="rect">
            <a:avLst/>
          </a:prstGeom>
          <a:solidFill>
            <a:schemeClr val="accent1">
              <a:lumMod val="90000"/>
              <a:alpha val="67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rgbClr val="0062AC"/>
              </a:solidFill>
              <a:effectLst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2082722" y="2984444"/>
            <a:ext cx="95181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模型的种类和数量涵盖了</a:t>
            </a:r>
            <a:endParaRPr lang="en-US" altLang="zh-CN" sz="4400" dirty="0">
              <a:solidFill>
                <a:srgbClr val="FFFF00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r>
              <a:rPr lang="zh-CN" altLang="en-US" sz="44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开发中涉及的</a:t>
            </a:r>
            <a:r>
              <a:rPr lang="en-US" altLang="zh-CN" sz="44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UI</a:t>
            </a:r>
            <a:r>
              <a:rPr lang="zh-CN" altLang="en-US" sz="44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、</a:t>
            </a:r>
            <a:r>
              <a:rPr lang="en-US" altLang="zh-CN" sz="44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API</a:t>
            </a:r>
            <a:r>
              <a:rPr lang="zh-CN" altLang="en-US" sz="44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、</a:t>
            </a:r>
            <a:r>
              <a:rPr lang="en-US" altLang="zh-CN" sz="44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BFF</a:t>
            </a:r>
            <a:r>
              <a:rPr lang="zh-CN" altLang="en-US" sz="44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、业务流程、领域服务、持久化等全流程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" y="0"/>
            <a:ext cx="12192000" cy="68580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4680999" y="727834"/>
            <a:ext cx="2413845" cy="3245314"/>
            <a:chOff x="7775899" y="2869350"/>
            <a:chExt cx="4276401" cy="5749449"/>
          </a:xfrm>
        </p:grpSpPr>
        <p:sp>
          <p:nvSpPr>
            <p:cNvPr id="35" name="文本框 34"/>
            <p:cNvSpPr txBox="1"/>
            <p:nvPr/>
          </p:nvSpPr>
          <p:spPr>
            <a:xfrm>
              <a:off x="8200897" y="5310107"/>
              <a:ext cx="3419925" cy="1254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spc="847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cs typeface="Myriad Arabic" panose="01010101010101010101" pitchFamily="50" charset="-78"/>
                </a:rPr>
                <a:t>LCDP</a:t>
              </a:r>
              <a:endParaRPr lang="zh-CN" altLang="en-US" sz="1050" dirty="0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377369" y="6281464"/>
              <a:ext cx="1232405" cy="1145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spc="847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cs typeface="Myriad Arabic" panose="01010101010101010101" pitchFamily="50" charset="-78"/>
                </a:rPr>
                <a:t>&amp;</a:t>
              </a:r>
              <a:endParaRPr lang="zh-CN" altLang="en-US" sz="3200" dirty="0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129370" y="7364697"/>
              <a:ext cx="3701075" cy="1254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spc="847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cs typeface="Myriad Arabic" panose="01010101010101010101" pitchFamily="50" charset="-78"/>
                </a:rPr>
                <a:t>UBML</a:t>
              </a:r>
              <a:endParaRPr lang="zh-CN" altLang="en-US" sz="4000" spc="847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endParaRPr>
            </a:p>
          </p:txBody>
        </p:sp>
        <p:sp>
          <p:nvSpPr>
            <p:cNvPr id="38" name="任意多边形 7"/>
            <p:cNvSpPr/>
            <p:nvPr/>
          </p:nvSpPr>
          <p:spPr>
            <a:xfrm>
              <a:off x="9836150" y="2869350"/>
              <a:ext cx="2216150" cy="5041900"/>
            </a:xfrm>
            <a:custGeom>
              <a:avLst/>
              <a:gdLst>
                <a:gd name="connsiteX0" fmla="*/ 0 w 2216150"/>
                <a:gd name="connsiteY0" fmla="*/ 495300 h 5041900"/>
                <a:gd name="connsiteX1" fmla="*/ 0 w 2216150"/>
                <a:gd name="connsiteY1" fmla="*/ 0 h 5041900"/>
                <a:gd name="connsiteX2" fmla="*/ 2216150 w 2216150"/>
                <a:gd name="connsiteY2" fmla="*/ 0 h 5041900"/>
                <a:gd name="connsiteX3" fmla="*/ 2216150 w 2216150"/>
                <a:gd name="connsiteY3" fmla="*/ 5041900 h 5041900"/>
                <a:gd name="connsiteX4" fmla="*/ 1771650 w 2216150"/>
                <a:gd name="connsiteY4" fmla="*/ 5041900 h 50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150" h="5041900">
                  <a:moveTo>
                    <a:pt x="0" y="495300"/>
                  </a:moveTo>
                  <a:lnTo>
                    <a:pt x="0" y="0"/>
                  </a:lnTo>
                  <a:lnTo>
                    <a:pt x="2216150" y="0"/>
                  </a:lnTo>
                  <a:lnTo>
                    <a:pt x="2216150" y="5041900"/>
                  </a:lnTo>
                  <a:lnTo>
                    <a:pt x="1771650" y="5041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775899" y="3273206"/>
              <a:ext cx="3852269" cy="1799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spc="847" dirty="0">
                  <a:solidFill>
                    <a:srgbClr val="FFC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cs typeface="Myriad Arabic" panose="01010101010101010101" pitchFamily="50" charset="-78"/>
                </a:rPr>
                <a:t>Why</a:t>
              </a:r>
              <a:endParaRPr lang="zh-CN" altLang="en-US" sz="1600" dirty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59824" y="739829"/>
            <a:ext cx="5333440" cy="2828014"/>
            <a:chOff x="6305550" y="2809875"/>
            <a:chExt cx="9448800" cy="5010150"/>
          </a:xfrm>
        </p:grpSpPr>
        <p:sp>
          <p:nvSpPr>
            <p:cNvPr id="42" name="矩形 41"/>
            <p:cNvSpPr/>
            <p:nvPr/>
          </p:nvSpPr>
          <p:spPr>
            <a:xfrm>
              <a:off x="6343650" y="2847975"/>
              <a:ext cx="9372600" cy="493395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055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4" name="矩形 43"/>
            <p:cNvSpPr/>
            <p:nvPr/>
          </p:nvSpPr>
          <p:spPr>
            <a:xfrm>
              <a:off x="63055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" name="矩形 44"/>
            <p:cNvSpPr/>
            <p:nvPr/>
          </p:nvSpPr>
          <p:spPr>
            <a:xfrm>
              <a:off x="156781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6" name="矩形 45"/>
            <p:cNvSpPr/>
            <p:nvPr/>
          </p:nvSpPr>
          <p:spPr>
            <a:xfrm>
              <a:off x="156781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9918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991850" y="7741468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781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0" name="矩形 49"/>
            <p:cNvSpPr/>
            <p:nvPr/>
          </p:nvSpPr>
          <p:spPr>
            <a:xfrm>
              <a:off x="63055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>
            <a:fillRect/>
          </a:stretch>
        </p:blipFill>
        <p:spPr>
          <a:xfrm rot="1593605">
            <a:off x="7666088" y="2672410"/>
            <a:ext cx="4309762" cy="552882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>
            <a:fillRect/>
          </a:stretch>
        </p:blipFill>
        <p:spPr>
          <a:xfrm rot="17116926">
            <a:off x="1826535" y="-855885"/>
            <a:ext cx="2767215" cy="3623357"/>
          </a:xfrm>
          <a:prstGeom prst="rect">
            <a:avLst/>
          </a:prstGeom>
        </p:spPr>
      </p:pic>
      <p:sp>
        <p:nvSpPr>
          <p:cNvPr id="3" name="任意多边形: 形状 18"/>
          <p:cNvSpPr/>
          <p:nvPr userDrawn="1"/>
        </p:nvSpPr>
        <p:spPr>
          <a:xfrm>
            <a:off x="361315" y="185932"/>
            <a:ext cx="515620" cy="515620"/>
          </a:xfrm>
          <a:custGeom>
            <a:avLst/>
            <a:gdLst>
              <a:gd name="connsiteX0" fmla="*/ 3243583 w 6035716"/>
              <a:gd name="connsiteY0" fmla="*/ 3243582 h 6035716"/>
              <a:gd name="connsiteX1" fmla="*/ 3243583 w 6035716"/>
              <a:gd name="connsiteY1" fmla="*/ 5582443 h 6035716"/>
              <a:gd name="connsiteX2" fmla="*/ 3281238 w 6035716"/>
              <a:gd name="connsiteY2" fmla="*/ 5580542 h 6035716"/>
              <a:gd name="connsiteX3" fmla="*/ 4839353 w 6035716"/>
              <a:gd name="connsiteY3" fmla="*/ 4839353 h 6035716"/>
              <a:gd name="connsiteX4" fmla="*/ 4956669 w 6035716"/>
              <a:gd name="connsiteY4" fmla="*/ 4710273 h 6035716"/>
              <a:gd name="connsiteX5" fmla="*/ 4109875 w 6035716"/>
              <a:gd name="connsiteY5" fmla="*/ 3243582 h 6035716"/>
              <a:gd name="connsiteX6" fmla="*/ 1925843 w 6035716"/>
              <a:gd name="connsiteY6" fmla="*/ 3243582 h 6035716"/>
              <a:gd name="connsiteX7" fmla="*/ 1079047 w 6035716"/>
              <a:gd name="connsiteY7" fmla="*/ 4710274 h 6035716"/>
              <a:gd name="connsiteX8" fmla="*/ 1196363 w 6035716"/>
              <a:gd name="connsiteY8" fmla="*/ 4839353 h 6035716"/>
              <a:gd name="connsiteX9" fmla="*/ 2754479 w 6035716"/>
              <a:gd name="connsiteY9" fmla="*/ 5580542 h 6035716"/>
              <a:gd name="connsiteX10" fmla="*/ 2792135 w 6035716"/>
              <a:gd name="connsiteY10" fmla="*/ 5582443 h 6035716"/>
              <a:gd name="connsiteX11" fmla="*/ 2792135 w 6035716"/>
              <a:gd name="connsiteY11" fmla="*/ 3243582 h 6035716"/>
              <a:gd name="connsiteX12" fmla="*/ 3017859 w 6035716"/>
              <a:gd name="connsiteY12" fmla="*/ 1352155 h 6035716"/>
              <a:gd name="connsiteX13" fmla="*/ 2186487 w 6035716"/>
              <a:gd name="connsiteY13" fmla="*/ 2792134 h 6035716"/>
              <a:gd name="connsiteX14" fmla="*/ 3849231 w 6035716"/>
              <a:gd name="connsiteY14" fmla="*/ 2792134 h 6035716"/>
              <a:gd name="connsiteX15" fmla="*/ 3020810 w 6035716"/>
              <a:gd name="connsiteY15" fmla="*/ 442024 h 6035716"/>
              <a:gd name="connsiteX16" fmla="*/ 3185968 w 6035716"/>
              <a:gd name="connsiteY16" fmla="*/ 740549 h 6035716"/>
              <a:gd name="connsiteX17" fmla="*/ 3186018 w 6035716"/>
              <a:gd name="connsiteY17" fmla="*/ 740520 h 6035716"/>
              <a:gd name="connsiteX18" fmla="*/ 5245409 w 6035716"/>
              <a:gd name="connsiteY18" fmla="*/ 4307492 h 6035716"/>
              <a:gd name="connsiteX19" fmla="*/ 5282934 w 6035716"/>
              <a:gd name="connsiteY19" fmla="*/ 4245725 h 6035716"/>
              <a:gd name="connsiteX20" fmla="*/ 5593841 w 6035716"/>
              <a:gd name="connsiteY20" fmla="*/ 3017858 h 6035716"/>
              <a:gd name="connsiteX21" fmla="*/ 3281238 w 6035716"/>
              <a:gd name="connsiteY21" fmla="*/ 455175 h 6035716"/>
              <a:gd name="connsiteX22" fmla="*/ 3015670 w 6035716"/>
              <a:gd name="connsiteY22" fmla="*/ 441986 h 6035716"/>
              <a:gd name="connsiteX23" fmla="*/ 2754479 w 6035716"/>
              <a:gd name="connsiteY23" fmla="*/ 455175 h 6035716"/>
              <a:gd name="connsiteX24" fmla="*/ 441875 w 6035716"/>
              <a:gd name="connsiteY24" fmla="*/ 3017858 h 6035716"/>
              <a:gd name="connsiteX25" fmla="*/ 752782 w 6035716"/>
              <a:gd name="connsiteY25" fmla="*/ 4245725 h 6035716"/>
              <a:gd name="connsiteX26" fmla="*/ 790307 w 6035716"/>
              <a:gd name="connsiteY26" fmla="*/ 4307492 h 6035716"/>
              <a:gd name="connsiteX27" fmla="*/ 2849700 w 6035716"/>
              <a:gd name="connsiteY27" fmla="*/ 740520 h 6035716"/>
              <a:gd name="connsiteX28" fmla="*/ 2850312 w 6035716"/>
              <a:gd name="connsiteY28" fmla="*/ 740873 h 6035716"/>
              <a:gd name="connsiteX29" fmla="*/ 3017858 w 6035716"/>
              <a:gd name="connsiteY29" fmla="*/ 0 h 6035716"/>
              <a:gd name="connsiteX30" fmla="*/ 6035716 w 6035716"/>
              <a:gd name="connsiteY30" fmla="*/ 3017858 h 6035716"/>
              <a:gd name="connsiteX31" fmla="*/ 3017858 w 6035716"/>
              <a:gd name="connsiteY31" fmla="*/ 6035716 h 6035716"/>
              <a:gd name="connsiteX32" fmla="*/ 0 w 6035716"/>
              <a:gd name="connsiteY32" fmla="*/ 3017858 h 6035716"/>
              <a:gd name="connsiteX33" fmla="*/ 3017858 w 6035716"/>
              <a:gd name="connsiteY33" fmla="*/ 0 h 603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35716" h="6035716">
                <a:moveTo>
                  <a:pt x="3243583" y="3243582"/>
                </a:moveTo>
                <a:lnTo>
                  <a:pt x="3243583" y="5582443"/>
                </a:lnTo>
                <a:lnTo>
                  <a:pt x="3281238" y="5580542"/>
                </a:lnTo>
                <a:cubicBezTo>
                  <a:pt x="3887417" y="5518981"/>
                  <a:pt x="4431462" y="5247244"/>
                  <a:pt x="4839353" y="4839353"/>
                </a:cubicBezTo>
                <a:lnTo>
                  <a:pt x="4956669" y="4710273"/>
                </a:lnTo>
                <a:lnTo>
                  <a:pt x="4109875" y="3243582"/>
                </a:lnTo>
                <a:close/>
                <a:moveTo>
                  <a:pt x="1925843" y="3243582"/>
                </a:moveTo>
                <a:lnTo>
                  <a:pt x="1079047" y="4710274"/>
                </a:lnTo>
                <a:lnTo>
                  <a:pt x="1196363" y="4839353"/>
                </a:lnTo>
                <a:cubicBezTo>
                  <a:pt x="1604254" y="5247244"/>
                  <a:pt x="2148300" y="5518981"/>
                  <a:pt x="2754479" y="5580542"/>
                </a:cubicBezTo>
                <a:lnTo>
                  <a:pt x="2792135" y="5582443"/>
                </a:lnTo>
                <a:lnTo>
                  <a:pt x="2792135" y="3243582"/>
                </a:lnTo>
                <a:close/>
                <a:moveTo>
                  <a:pt x="3017859" y="1352155"/>
                </a:moveTo>
                <a:lnTo>
                  <a:pt x="2186487" y="2792134"/>
                </a:lnTo>
                <a:lnTo>
                  <a:pt x="3849231" y="2792134"/>
                </a:lnTo>
                <a:close/>
                <a:moveTo>
                  <a:pt x="3020810" y="442024"/>
                </a:moveTo>
                <a:lnTo>
                  <a:pt x="3185968" y="740549"/>
                </a:lnTo>
                <a:lnTo>
                  <a:pt x="3186018" y="740520"/>
                </a:lnTo>
                <a:lnTo>
                  <a:pt x="5245409" y="4307492"/>
                </a:lnTo>
                <a:lnTo>
                  <a:pt x="5282934" y="4245725"/>
                </a:lnTo>
                <a:cubicBezTo>
                  <a:pt x="5481213" y="3880725"/>
                  <a:pt x="5593841" y="3462444"/>
                  <a:pt x="5593841" y="3017858"/>
                </a:cubicBezTo>
                <a:cubicBezTo>
                  <a:pt x="5593841" y="1684099"/>
                  <a:pt x="4580193" y="587091"/>
                  <a:pt x="3281238" y="455175"/>
                </a:cubicBezTo>
                <a:close/>
                <a:moveTo>
                  <a:pt x="3015670" y="441986"/>
                </a:moveTo>
                <a:lnTo>
                  <a:pt x="2754479" y="455175"/>
                </a:lnTo>
                <a:cubicBezTo>
                  <a:pt x="1455524" y="587091"/>
                  <a:pt x="441875" y="1684099"/>
                  <a:pt x="441875" y="3017858"/>
                </a:cubicBezTo>
                <a:cubicBezTo>
                  <a:pt x="441875" y="3462444"/>
                  <a:pt x="554503" y="3880725"/>
                  <a:pt x="752782" y="4245725"/>
                </a:cubicBezTo>
                <a:lnTo>
                  <a:pt x="790307" y="4307492"/>
                </a:lnTo>
                <a:lnTo>
                  <a:pt x="2849700" y="740520"/>
                </a:lnTo>
                <a:lnTo>
                  <a:pt x="2850312" y="740873"/>
                </a:lnTo>
                <a:close/>
                <a:moveTo>
                  <a:pt x="3017858" y="0"/>
                </a:moveTo>
                <a:cubicBezTo>
                  <a:pt x="4684575" y="0"/>
                  <a:pt x="6035716" y="1351141"/>
                  <a:pt x="6035716" y="3017858"/>
                </a:cubicBezTo>
                <a:cubicBezTo>
                  <a:pt x="6035716" y="4684575"/>
                  <a:pt x="4684575" y="6035716"/>
                  <a:pt x="3017858" y="6035716"/>
                </a:cubicBezTo>
                <a:cubicBezTo>
                  <a:pt x="1351141" y="6035716"/>
                  <a:pt x="0" y="4684575"/>
                  <a:pt x="0" y="3017858"/>
                </a:cubicBezTo>
                <a:cubicBezTo>
                  <a:pt x="0" y="1351141"/>
                  <a:pt x="1351141" y="0"/>
                  <a:pt x="30178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9884410" y="290390"/>
            <a:ext cx="1957705" cy="306705"/>
          </a:xfrm>
          <a:prstGeom prst="rect">
            <a:avLst/>
          </a:prstGeom>
          <a:blipFill rotWithShape="1">
            <a:blip r:embed="rId6">
              <a:alphaModFix amt="37000"/>
            </a:blip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/>
          <p:nvPr/>
        </p:nvSpPr>
        <p:spPr bwMode="auto">
          <a:xfrm>
            <a:off x="1042670" y="38100"/>
            <a:ext cx="870013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价值：UBML核心价值</a:t>
            </a:r>
          </a:p>
        </p:txBody>
      </p:sp>
      <p:sp>
        <p:nvSpPr>
          <p:cNvPr id="43" name="文本框 81"/>
          <p:cNvSpPr txBox="1">
            <a:spLocks noChangeArrowheads="1"/>
          </p:cNvSpPr>
          <p:nvPr/>
        </p:nvSpPr>
        <p:spPr bwMode="auto">
          <a:xfrm>
            <a:off x="10442792" y="4493260"/>
            <a:ext cx="854075" cy="4603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l" defTabSz="457200">
              <a:lnSpc>
                <a:spcPct val="100000"/>
              </a:lnSpc>
              <a:buNone/>
            </a:pPr>
            <a:r>
              <a:rPr lang="en-US" altLang="zh-CN" sz="2400" b="1" dirty="0">
                <a:gradFill>
                  <a:gsLst>
                    <a:gs pos="100000">
                      <a:srgbClr val="0CC1E5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IT</a:t>
            </a:r>
          </a:p>
        </p:txBody>
      </p:sp>
      <p:sp>
        <p:nvSpPr>
          <p:cNvPr id="2" name="矩形 1"/>
          <p:cNvSpPr/>
          <p:nvPr/>
        </p:nvSpPr>
        <p:spPr>
          <a:xfrm>
            <a:off x="789811" y="917182"/>
            <a:ext cx="59212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提供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平民化开发模式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，消除技术与业务的鸿沟</a:t>
            </a:r>
            <a:endParaRPr lang="en-US" altLang="zh-CN" sz="20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降低软件开发门槛，提升软件开发效率和灵活性</a:t>
            </a:r>
            <a:endParaRPr lang="en-US" altLang="zh-CN" sz="20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支撑业务需求快速响应和应用快速创新</a:t>
            </a:r>
            <a:endParaRPr lang="en-US" altLang="zh-CN" sz="20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13664" y="2132965"/>
            <a:ext cx="9528911" cy="3992245"/>
            <a:chOff x="1246" y="3279"/>
            <a:chExt cx="15006" cy="6287"/>
          </a:xfrm>
        </p:grpSpPr>
        <p:sp>
          <p:nvSpPr>
            <p:cNvPr id="10" name="文本框 9"/>
            <p:cNvSpPr txBox="1"/>
            <p:nvPr/>
          </p:nvSpPr>
          <p:spPr bwMode="auto">
            <a:xfrm>
              <a:off x="10808" y="3279"/>
              <a:ext cx="2651" cy="2697"/>
            </a:xfrm>
            <a:prstGeom prst="rect">
              <a:avLst/>
            </a:prstGeom>
            <a:gradFill rotWithShape="1">
              <a:gsLst>
                <a:gs pos="36000">
                  <a:srgbClr val="00B0F0">
                    <a:lumMod val="98000"/>
                    <a:alpha val="11000"/>
                  </a:srgbClr>
                </a:gs>
                <a:gs pos="100000">
                  <a:srgbClr val="00B0F0">
                    <a:alpha val="11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5875">
              <a:gradFill>
                <a:gsLst>
                  <a:gs pos="5000">
                    <a:srgbClr val="00B0F0">
                      <a:alpha val="23000"/>
                    </a:srgbClr>
                  </a:gs>
                  <a:gs pos="75000">
                    <a:srgbClr val="00B0F0">
                      <a:alpha val="17000"/>
                      <a:lumMod val="99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wrap="square" lIns="91440" tIns="45720" rIns="9144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15" name="文本框 63"/>
            <p:cNvSpPr txBox="1">
              <a:spLocks noChangeArrowheads="1"/>
            </p:cNvSpPr>
            <p:nvPr/>
          </p:nvSpPr>
          <p:spPr bwMode="auto">
            <a:xfrm>
              <a:off x="4697" y="6543"/>
              <a:ext cx="2127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无代码开发</a:t>
              </a:r>
            </a:p>
          </p:txBody>
        </p:sp>
        <p:sp>
          <p:nvSpPr>
            <p:cNvPr id="16" name="文本框 64"/>
            <p:cNvSpPr txBox="1">
              <a:spLocks noChangeArrowheads="1"/>
            </p:cNvSpPr>
            <p:nvPr/>
          </p:nvSpPr>
          <p:spPr bwMode="auto">
            <a:xfrm>
              <a:off x="8783" y="6583"/>
              <a:ext cx="2275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低代码开发</a:t>
              </a:r>
            </a:p>
          </p:txBody>
        </p:sp>
        <p:sp>
          <p:nvSpPr>
            <p:cNvPr id="17" name="文本框 65"/>
            <p:cNvSpPr txBox="1">
              <a:spLocks noChangeArrowheads="1"/>
            </p:cNvSpPr>
            <p:nvPr/>
          </p:nvSpPr>
          <p:spPr bwMode="auto">
            <a:xfrm>
              <a:off x="12799" y="6623"/>
              <a:ext cx="2525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硬编码开发</a:t>
              </a: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6076" y="6634"/>
              <a:ext cx="1140" cy="1122"/>
            </a:xfrm>
            <a:prstGeom prst="rect">
              <a:avLst/>
            </a:prstGeom>
            <a:noFill/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zh-CN" altLang="en-US" sz="2400" b="1" kern="0" dirty="0">
                <a:solidFill>
                  <a:srgbClr val="FFFFFF"/>
                </a:solidFill>
                <a:latin typeface="微软雅黑" panose="020B0502040204020203" pitchFamily="34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 bwMode="auto">
            <a:xfrm>
              <a:off x="6244" y="6871"/>
              <a:ext cx="2348" cy="983"/>
            </a:xfrm>
            <a:custGeom>
              <a:avLst/>
              <a:gdLst>
                <a:gd name="connsiteX0" fmla="*/ 1883910 w 1883910"/>
                <a:gd name="connsiteY0" fmla="*/ 800100 h 800100"/>
                <a:gd name="connsiteX1" fmla="*/ 55110 w 1883910"/>
                <a:gd name="connsiteY1" fmla="*/ 195943 h 800100"/>
                <a:gd name="connsiteX2" fmla="*/ 446996 w 1883910"/>
                <a:gd name="connsiteY2" fmla="*/ 32657 h 800100"/>
                <a:gd name="connsiteX3" fmla="*/ 136753 w 1883910"/>
                <a:gd name="connsiteY3" fmla="*/ 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3910" h="800100">
                  <a:moveTo>
                    <a:pt x="1883910" y="800100"/>
                  </a:moveTo>
                  <a:cubicBezTo>
                    <a:pt x="1089253" y="561975"/>
                    <a:pt x="294596" y="323850"/>
                    <a:pt x="55110" y="195943"/>
                  </a:cubicBezTo>
                  <a:cubicBezTo>
                    <a:pt x="-184376" y="68036"/>
                    <a:pt x="433389" y="65314"/>
                    <a:pt x="446996" y="32657"/>
                  </a:cubicBezTo>
                  <a:cubicBezTo>
                    <a:pt x="460603" y="0"/>
                    <a:pt x="298678" y="0"/>
                    <a:pt x="136753" y="0"/>
                  </a:cubicBezTo>
                </a:path>
              </a:pathLst>
            </a:custGeom>
            <a:noFill/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62AC"/>
                </a:solidFill>
                <a:latin typeface="Calibri" panose="020F07020304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6" name="曲线连接符 74"/>
            <p:cNvCxnSpPr>
              <a:cxnSpLocks noChangeShapeType="1"/>
            </p:cNvCxnSpPr>
            <p:nvPr/>
          </p:nvCxnSpPr>
          <p:spPr bwMode="auto">
            <a:xfrm rot="16200000" flipV="1">
              <a:off x="7531" y="6896"/>
              <a:ext cx="990" cy="231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70C2FF"/>
              </a:solidFill>
              <a:round/>
              <a:tailEnd type="triangle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曲线连接符 75"/>
            <p:cNvCxnSpPr>
              <a:cxnSpLocks noChangeShapeType="1"/>
            </p:cNvCxnSpPr>
            <p:nvPr/>
          </p:nvCxnSpPr>
          <p:spPr bwMode="auto">
            <a:xfrm rot="5400000" flipH="1" flipV="1">
              <a:off x="8953" y="7787"/>
              <a:ext cx="990" cy="52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2FA6FF"/>
              </a:solidFill>
              <a:round/>
              <a:tailEnd type="triangle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曲线连接符 76"/>
            <p:cNvCxnSpPr>
              <a:cxnSpLocks noChangeShapeType="1"/>
            </p:cNvCxnSpPr>
            <p:nvPr/>
          </p:nvCxnSpPr>
          <p:spPr bwMode="auto">
            <a:xfrm rot="5400000" flipH="1" flipV="1">
              <a:off x="10435" y="6305"/>
              <a:ext cx="990" cy="349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B0F0"/>
              </a:solidFill>
              <a:round/>
              <a:tailEnd type="triangle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文本框 80"/>
            <p:cNvSpPr txBox="1">
              <a:spLocks noChangeArrowheads="1"/>
            </p:cNvSpPr>
            <p:nvPr/>
          </p:nvSpPr>
          <p:spPr bwMode="auto">
            <a:xfrm>
              <a:off x="1246" y="7028"/>
              <a:ext cx="1345" cy="72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l" defTabSz="457200">
                <a:lnSpc>
                  <a:spcPct val="100000"/>
                </a:lnSpc>
                <a:buNone/>
              </a:pPr>
              <a:r>
                <a:rPr lang="en-US" altLang="zh-CN" sz="2400" b="1" dirty="0">
                  <a:gradFill>
                    <a:gsLst>
                      <a:gs pos="100000">
                        <a:srgbClr val="0CC1E5"/>
                      </a:gs>
                      <a:gs pos="0">
                        <a:schemeClr val="bg1"/>
                      </a:gs>
                    </a:gsLst>
                    <a:lin ang="5400000" scaled="0"/>
                  </a:gra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业务</a:t>
              </a:r>
            </a:p>
          </p:txBody>
        </p:sp>
        <p:cxnSp>
          <p:nvCxnSpPr>
            <p:cNvPr id="45" name="直接箭头连接符 44"/>
            <p:cNvCxnSpPr/>
            <p:nvPr/>
          </p:nvCxnSpPr>
          <p:spPr bwMode="auto">
            <a:xfrm>
              <a:off x="2644" y="7430"/>
              <a:ext cx="13608" cy="21"/>
            </a:xfrm>
            <a:prstGeom prst="straightConnector1">
              <a:avLst/>
            </a:prstGeom>
            <a:solidFill>
              <a:srgbClr val="996633"/>
            </a:solidFill>
            <a:ln w="76200" cap="flat" cmpd="sng" algn="ctr">
              <a:gradFill flip="none" rotWithShape="1">
                <a:gsLst>
                  <a:gs pos="0">
                    <a:srgbClr val="009DD9">
                      <a:lumMod val="67000"/>
                    </a:srgbClr>
                  </a:gs>
                  <a:gs pos="100000">
                    <a:srgbClr val="009DD9">
                      <a:lumMod val="40000"/>
                      <a:lumOff val="60000"/>
                    </a:srgbClr>
                  </a:gs>
                  <a:gs pos="40000">
                    <a:srgbClr val="009DD9">
                      <a:lumMod val="97000"/>
                      <a:lumOff val="3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  <a:headEnd type="triangle"/>
              <a:tailEnd type="triangle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</p:cxnSp>
        <p:sp>
          <p:nvSpPr>
            <p:cNvPr id="46" name="文本框 83"/>
            <p:cNvSpPr txBox="1">
              <a:spLocks noChangeArrowheads="1"/>
            </p:cNvSpPr>
            <p:nvPr/>
          </p:nvSpPr>
          <p:spPr bwMode="auto">
            <a:xfrm>
              <a:off x="5530" y="5109"/>
              <a:ext cx="223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bg1">
                      <a:alpha val="57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平民开发者</a:t>
              </a:r>
            </a:p>
          </p:txBody>
        </p:sp>
        <p:sp>
          <p:nvSpPr>
            <p:cNvPr id="47" name="文本框 84"/>
            <p:cNvSpPr txBox="1">
              <a:spLocks noChangeArrowheads="1"/>
            </p:cNvSpPr>
            <p:nvPr/>
          </p:nvSpPr>
          <p:spPr bwMode="auto">
            <a:xfrm>
              <a:off x="11091" y="5109"/>
              <a:ext cx="2092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chemeClr val="bg1">
                      <a:alpha val="57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专业开发者</a:t>
              </a:r>
            </a:p>
          </p:txBody>
        </p:sp>
        <p:grpSp>
          <p:nvGrpSpPr>
            <p:cNvPr id="48" name="组合 85"/>
            <p:cNvGrpSpPr/>
            <p:nvPr/>
          </p:nvGrpSpPr>
          <p:grpSpPr bwMode="auto">
            <a:xfrm>
              <a:off x="6006" y="3701"/>
              <a:ext cx="1280" cy="1263"/>
              <a:chOff x="4647267" y="1755712"/>
              <a:chExt cx="1028475" cy="1028475"/>
            </a:xfrm>
          </p:grpSpPr>
          <p:sp>
            <p:nvSpPr>
              <p:cNvPr id="49" name="Oval 107"/>
              <p:cNvSpPr>
                <a:spLocks noChangeArrowheads="1"/>
              </p:cNvSpPr>
              <p:nvPr/>
            </p:nvSpPr>
            <p:spPr bwMode="auto">
              <a:xfrm>
                <a:off x="4647267" y="1755712"/>
                <a:ext cx="1028475" cy="1028475"/>
              </a:xfrm>
              <a:prstGeom prst="ellipse">
                <a:avLst/>
              </a:prstGeom>
              <a:solidFill>
                <a:srgbClr val="99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0" name="Freeform 108"/>
              <p:cNvSpPr/>
              <p:nvPr/>
            </p:nvSpPr>
            <p:spPr bwMode="auto">
              <a:xfrm>
                <a:off x="5169539" y="1985847"/>
                <a:ext cx="466028" cy="794267"/>
              </a:xfrm>
              <a:custGeom>
                <a:avLst/>
                <a:gdLst>
                  <a:gd name="T0" fmla="*/ 31 w 93"/>
                  <a:gd name="T1" fmla="*/ 0 h 158"/>
                  <a:gd name="T2" fmla="*/ 93 w 93"/>
                  <a:gd name="T3" fmla="*/ 97 h 158"/>
                  <a:gd name="T4" fmla="*/ 15 w 93"/>
                  <a:gd name="T5" fmla="*/ 158 h 158"/>
                  <a:gd name="T6" fmla="*/ 0 w 93"/>
                  <a:gd name="T7" fmla="*/ 75 h 158"/>
                  <a:gd name="T8" fmla="*/ 31 w 93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158">
                    <a:moveTo>
                      <a:pt x="31" y="0"/>
                    </a:moveTo>
                    <a:cubicBezTo>
                      <a:pt x="93" y="97"/>
                      <a:pt x="93" y="97"/>
                      <a:pt x="93" y="97"/>
                    </a:cubicBezTo>
                    <a:cubicBezTo>
                      <a:pt x="79" y="129"/>
                      <a:pt x="50" y="152"/>
                      <a:pt x="15" y="15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31" y="0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rgbClr val="703A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1" name="Freeform 109"/>
              <p:cNvSpPr/>
              <p:nvPr/>
            </p:nvSpPr>
            <p:spPr bwMode="auto">
              <a:xfrm>
                <a:off x="4864211" y="2364651"/>
                <a:ext cx="594587" cy="350292"/>
              </a:xfrm>
              <a:custGeom>
                <a:avLst/>
                <a:gdLst>
                  <a:gd name="T0" fmla="*/ 4 w 119"/>
                  <a:gd name="T1" fmla="*/ 67 h 70"/>
                  <a:gd name="T2" fmla="*/ 47 w 119"/>
                  <a:gd name="T3" fmla="*/ 18 h 70"/>
                  <a:gd name="T4" fmla="*/ 47 w 119"/>
                  <a:gd name="T5" fmla="*/ 0 h 70"/>
                  <a:gd name="T6" fmla="*/ 59 w 119"/>
                  <a:gd name="T7" fmla="*/ 0 h 70"/>
                  <a:gd name="T8" fmla="*/ 60 w 119"/>
                  <a:gd name="T9" fmla="*/ 0 h 70"/>
                  <a:gd name="T10" fmla="*/ 72 w 119"/>
                  <a:gd name="T11" fmla="*/ 0 h 70"/>
                  <a:gd name="T12" fmla="*/ 72 w 119"/>
                  <a:gd name="T13" fmla="*/ 18 h 70"/>
                  <a:gd name="T14" fmla="*/ 116 w 119"/>
                  <a:gd name="T15" fmla="*/ 67 h 70"/>
                  <a:gd name="T16" fmla="*/ 111 w 119"/>
                  <a:gd name="T17" fmla="*/ 70 h 70"/>
                  <a:gd name="T18" fmla="*/ 60 w 119"/>
                  <a:gd name="T19" fmla="*/ 70 h 70"/>
                  <a:gd name="T20" fmla="*/ 59 w 119"/>
                  <a:gd name="T21" fmla="*/ 70 h 70"/>
                  <a:gd name="T22" fmla="*/ 9 w 119"/>
                  <a:gd name="T23" fmla="*/ 70 h 70"/>
                  <a:gd name="T24" fmla="*/ 4 w 119"/>
                  <a:gd name="T25" fmla="*/ 6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" h="70">
                    <a:moveTo>
                      <a:pt x="4" y="67"/>
                    </a:moveTo>
                    <a:cubicBezTo>
                      <a:pt x="4" y="45"/>
                      <a:pt x="0" y="22"/>
                      <a:pt x="47" y="18"/>
                    </a:cubicBezTo>
                    <a:cubicBezTo>
                      <a:pt x="47" y="16"/>
                      <a:pt x="47" y="2"/>
                      <a:pt x="47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2"/>
                      <a:pt x="72" y="16"/>
                      <a:pt x="72" y="18"/>
                    </a:cubicBezTo>
                    <a:cubicBezTo>
                      <a:pt x="119" y="22"/>
                      <a:pt x="115" y="45"/>
                      <a:pt x="116" y="67"/>
                    </a:cubicBezTo>
                    <a:cubicBezTo>
                      <a:pt x="114" y="68"/>
                      <a:pt x="112" y="69"/>
                      <a:pt x="111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7" y="69"/>
                      <a:pt x="5" y="68"/>
                      <a:pt x="4" y="67"/>
                    </a:cubicBezTo>
                    <a:close/>
                  </a:path>
                </a:pathLst>
              </a:custGeom>
              <a:solidFill>
                <a:srgbClr val="F6CD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2" name="Freeform 110"/>
              <p:cNvSpPr/>
              <p:nvPr/>
            </p:nvSpPr>
            <p:spPr bwMode="auto">
              <a:xfrm>
                <a:off x="5099233" y="2368724"/>
                <a:ext cx="124542" cy="44805"/>
              </a:xfrm>
              <a:custGeom>
                <a:avLst/>
                <a:gdLst>
                  <a:gd name="T0" fmla="*/ 25 w 25"/>
                  <a:gd name="T1" fmla="*/ 0 h 9"/>
                  <a:gd name="T2" fmla="*/ 0 w 25"/>
                  <a:gd name="T3" fmla="*/ 0 h 9"/>
                  <a:gd name="T4" fmla="*/ 25 w 25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9"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9"/>
                      <a:pt x="22" y="9"/>
                      <a:pt x="25" y="0"/>
                    </a:cubicBezTo>
                    <a:close/>
                  </a:path>
                </a:pathLst>
              </a:custGeom>
              <a:solidFill>
                <a:srgbClr val="E8A9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3" name="Freeform 111"/>
              <p:cNvSpPr/>
              <p:nvPr/>
            </p:nvSpPr>
            <p:spPr bwMode="auto">
              <a:xfrm>
                <a:off x="4968665" y="1930858"/>
                <a:ext cx="387686" cy="452121"/>
              </a:xfrm>
              <a:custGeom>
                <a:avLst/>
                <a:gdLst>
                  <a:gd name="T0" fmla="*/ 4 w 77"/>
                  <a:gd name="T1" fmla="*/ 43 h 90"/>
                  <a:gd name="T2" fmla="*/ 8 w 77"/>
                  <a:gd name="T3" fmla="*/ 67 h 90"/>
                  <a:gd name="T4" fmla="*/ 39 w 77"/>
                  <a:gd name="T5" fmla="*/ 90 h 90"/>
                  <a:gd name="T6" fmla="*/ 70 w 77"/>
                  <a:gd name="T7" fmla="*/ 67 h 90"/>
                  <a:gd name="T8" fmla="*/ 73 w 77"/>
                  <a:gd name="T9" fmla="*/ 43 h 90"/>
                  <a:gd name="T10" fmla="*/ 39 w 77"/>
                  <a:gd name="T11" fmla="*/ 0 h 90"/>
                  <a:gd name="T12" fmla="*/ 4 w 77"/>
                  <a:gd name="T13" fmla="*/ 4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90">
                    <a:moveTo>
                      <a:pt x="4" y="43"/>
                    </a:moveTo>
                    <a:cubicBezTo>
                      <a:pt x="0" y="42"/>
                      <a:pt x="1" y="67"/>
                      <a:pt x="8" y="67"/>
                    </a:cubicBezTo>
                    <a:cubicBezTo>
                      <a:pt x="13" y="80"/>
                      <a:pt x="24" y="90"/>
                      <a:pt x="39" y="90"/>
                    </a:cubicBezTo>
                    <a:cubicBezTo>
                      <a:pt x="53" y="90"/>
                      <a:pt x="64" y="80"/>
                      <a:pt x="70" y="67"/>
                    </a:cubicBezTo>
                    <a:cubicBezTo>
                      <a:pt x="76" y="67"/>
                      <a:pt x="77" y="42"/>
                      <a:pt x="73" y="43"/>
                    </a:cubicBezTo>
                    <a:cubicBezTo>
                      <a:pt x="74" y="16"/>
                      <a:pt x="74" y="0"/>
                      <a:pt x="39" y="0"/>
                    </a:cubicBezTo>
                    <a:cubicBezTo>
                      <a:pt x="4" y="0"/>
                      <a:pt x="2" y="15"/>
                      <a:pt x="4" y="43"/>
                    </a:cubicBezTo>
                    <a:close/>
                  </a:path>
                </a:pathLst>
              </a:custGeom>
              <a:solidFill>
                <a:srgbClr val="F6CD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4" name="Freeform 112"/>
              <p:cNvSpPr/>
              <p:nvPr/>
            </p:nvSpPr>
            <p:spPr bwMode="auto">
              <a:xfrm>
                <a:off x="4864211" y="2454261"/>
                <a:ext cx="594587" cy="329926"/>
              </a:xfrm>
              <a:custGeom>
                <a:avLst/>
                <a:gdLst>
                  <a:gd name="T0" fmla="*/ 4 w 119"/>
                  <a:gd name="T1" fmla="*/ 49 h 66"/>
                  <a:gd name="T2" fmla="*/ 47 w 119"/>
                  <a:gd name="T3" fmla="*/ 0 h 66"/>
                  <a:gd name="T4" fmla="*/ 72 w 119"/>
                  <a:gd name="T5" fmla="*/ 0 h 66"/>
                  <a:gd name="T6" fmla="*/ 116 w 119"/>
                  <a:gd name="T7" fmla="*/ 49 h 66"/>
                  <a:gd name="T8" fmla="*/ 60 w 119"/>
                  <a:gd name="T9" fmla="*/ 66 h 66"/>
                  <a:gd name="T10" fmla="*/ 4 w 119"/>
                  <a:gd name="T11" fmla="*/ 4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66">
                    <a:moveTo>
                      <a:pt x="4" y="49"/>
                    </a:moveTo>
                    <a:cubicBezTo>
                      <a:pt x="4" y="27"/>
                      <a:pt x="0" y="4"/>
                      <a:pt x="47" y="0"/>
                    </a:cubicBezTo>
                    <a:cubicBezTo>
                      <a:pt x="55" y="4"/>
                      <a:pt x="63" y="4"/>
                      <a:pt x="72" y="0"/>
                    </a:cubicBezTo>
                    <a:cubicBezTo>
                      <a:pt x="119" y="4"/>
                      <a:pt x="115" y="27"/>
                      <a:pt x="116" y="49"/>
                    </a:cubicBezTo>
                    <a:cubicBezTo>
                      <a:pt x="99" y="60"/>
                      <a:pt x="80" y="66"/>
                      <a:pt x="60" y="66"/>
                    </a:cubicBezTo>
                    <a:cubicBezTo>
                      <a:pt x="39" y="66"/>
                      <a:pt x="20" y="60"/>
                      <a:pt x="4" y="49"/>
                    </a:cubicBezTo>
                    <a:close/>
                  </a:path>
                </a:pathLst>
              </a:custGeom>
              <a:solidFill>
                <a:srgbClr val="00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5" name="Freeform 113"/>
              <p:cNvSpPr/>
              <p:nvPr/>
            </p:nvSpPr>
            <p:spPr bwMode="auto">
              <a:xfrm>
                <a:off x="4962639" y="1869761"/>
                <a:ext cx="441923" cy="327890"/>
              </a:xfrm>
              <a:custGeom>
                <a:avLst/>
                <a:gdLst>
                  <a:gd name="T0" fmla="*/ 67 w 88"/>
                  <a:gd name="T1" fmla="*/ 65 h 65"/>
                  <a:gd name="T2" fmla="*/ 74 w 88"/>
                  <a:gd name="T3" fmla="*/ 55 h 65"/>
                  <a:gd name="T4" fmla="*/ 18 w 88"/>
                  <a:gd name="T5" fmla="*/ 15 h 65"/>
                  <a:gd name="T6" fmla="*/ 5 w 88"/>
                  <a:gd name="T7" fmla="*/ 55 h 65"/>
                  <a:gd name="T8" fmla="*/ 12 w 88"/>
                  <a:gd name="T9" fmla="*/ 65 h 65"/>
                  <a:gd name="T10" fmla="*/ 18 w 88"/>
                  <a:gd name="T11" fmla="*/ 35 h 65"/>
                  <a:gd name="T12" fmla="*/ 33 w 88"/>
                  <a:gd name="T13" fmla="*/ 40 h 65"/>
                  <a:gd name="T14" fmla="*/ 53 w 88"/>
                  <a:gd name="T15" fmla="*/ 43 h 65"/>
                  <a:gd name="T16" fmla="*/ 67 w 88"/>
                  <a:gd name="T1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65">
                    <a:moveTo>
                      <a:pt x="67" y="65"/>
                    </a:moveTo>
                    <a:cubicBezTo>
                      <a:pt x="67" y="58"/>
                      <a:pt x="68" y="55"/>
                      <a:pt x="74" y="55"/>
                    </a:cubicBezTo>
                    <a:cubicBezTo>
                      <a:pt x="88" y="4"/>
                      <a:pt x="36" y="0"/>
                      <a:pt x="18" y="15"/>
                    </a:cubicBezTo>
                    <a:cubicBezTo>
                      <a:pt x="1" y="17"/>
                      <a:pt x="0" y="36"/>
                      <a:pt x="5" y="55"/>
                    </a:cubicBezTo>
                    <a:cubicBezTo>
                      <a:pt x="11" y="55"/>
                      <a:pt x="12" y="58"/>
                      <a:pt x="12" y="65"/>
                    </a:cubicBezTo>
                    <a:cubicBezTo>
                      <a:pt x="13" y="53"/>
                      <a:pt x="13" y="41"/>
                      <a:pt x="18" y="35"/>
                    </a:cubicBezTo>
                    <a:cubicBezTo>
                      <a:pt x="23" y="37"/>
                      <a:pt x="28" y="40"/>
                      <a:pt x="33" y="40"/>
                    </a:cubicBezTo>
                    <a:cubicBezTo>
                      <a:pt x="44" y="42"/>
                      <a:pt x="50" y="40"/>
                      <a:pt x="53" y="43"/>
                    </a:cubicBezTo>
                    <a:cubicBezTo>
                      <a:pt x="63" y="48"/>
                      <a:pt x="66" y="52"/>
                      <a:pt x="67" y="65"/>
                    </a:cubicBez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6" name="Freeform 114"/>
              <p:cNvSpPr>
                <a:spLocks noEditPoints="1"/>
              </p:cNvSpPr>
              <p:nvPr/>
            </p:nvSpPr>
            <p:spPr bwMode="auto">
              <a:xfrm>
                <a:off x="5032945" y="2156919"/>
                <a:ext cx="106463" cy="61097"/>
              </a:xfrm>
              <a:custGeom>
                <a:avLst/>
                <a:gdLst>
                  <a:gd name="T0" fmla="*/ 0 w 50"/>
                  <a:gd name="T1" fmla="*/ 0 h 29"/>
                  <a:gd name="T2" fmla="*/ 50 w 50"/>
                  <a:gd name="T3" fmla="*/ 0 h 29"/>
                  <a:gd name="T4" fmla="*/ 50 w 50"/>
                  <a:gd name="T5" fmla="*/ 29 h 29"/>
                  <a:gd name="T6" fmla="*/ 0 w 50"/>
                  <a:gd name="T7" fmla="*/ 29 h 29"/>
                  <a:gd name="T8" fmla="*/ 0 w 50"/>
                  <a:gd name="T9" fmla="*/ 0 h 29"/>
                  <a:gd name="T10" fmla="*/ 0 w 50"/>
                  <a:gd name="T11" fmla="*/ 0 h 29"/>
                  <a:gd name="T12" fmla="*/ 5 w 50"/>
                  <a:gd name="T13" fmla="*/ 5 h 29"/>
                  <a:gd name="T14" fmla="*/ 5 w 50"/>
                  <a:gd name="T15" fmla="*/ 24 h 29"/>
                  <a:gd name="T16" fmla="*/ 45 w 50"/>
                  <a:gd name="T17" fmla="*/ 24 h 29"/>
                  <a:gd name="T18" fmla="*/ 45 w 50"/>
                  <a:gd name="T19" fmla="*/ 5 h 29"/>
                  <a:gd name="T20" fmla="*/ 5 w 50"/>
                  <a:gd name="T21" fmla="*/ 5 h 29"/>
                  <a:gd name="T22" fmla="*/ 5 w 50"/>
                  <a:gd name="T23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9">
                    <a:moveTo>
                      <a:pt x="0" y="0"/>
                    </a:moveTo>
                    <a:lnTo>
                      <a:pt x="50" y="0"/>
                    </a:lnTo>
                    <a:lnTo>
                      <a:pt x="50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5" y="5"/>
                    </a:moveTo>
                    <a:lnTo>
                      <a:pt x="5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7" name="Freeform 115"/>
              <p:cNvSpPr>
                <a:spLocks noEditPoints="1"/>
              </p:cNvSpPr>
              <p:nvPr/>
            </p:nvSpPr>
            <p:spPr bwMode="auto">
              <a:xfrm>
                <a:off x="5183600" y="2156919"/>
                <a:ext cx="106464" cy="61097"/>
              </a:xfrm>
              <a:custGeom>
                <a:avLst/>
                <a:gdLst>
                  <a:gd name="T0" fmla="*/ 0 w 50"/>
                  <a:gd name="T1" fmla="*/ 0 h 29"/>
                  <a:gd name="T2" fmla="*/ 50 w 50"/>
                  <a:gd name="T3" fmla="*/ 0 h 29"/>
                  <a:gd name="T4" fmla="*/ 50 w 50"/>
                  <a:gd name="T5" fmla="*/ 29 h 29"/>
                  <a:gd name="T6" fmla="*/ 0 w 50"/>
                  <a:gd name="T7" fmla="*/ 29 h 29"/>
                  <a:gd name="T8" fmla="*/ 0 w 50"/>
                  <a:gd name="T9" fmla="*/ 0 h 29"/>
                  <a:gd name="T10" fmla="*/ 0 w 50"/>
                  <a:gd name="T11" fmla="*/ 0 h 29"/>
                  <a:gd name="T12" fmla="*/ 5 w 50"/>
                  <a:gd name="T13" fmla="*/ 5 h 29"/>
                  <a:gd name="T14" fmla="*/ 5 w 50"/>
                  <a:gd name="T15" fmla="*/ 24 h 29"/>
                  <a:gd name="T16" fmla="*/ 45 w 50"/>
                  <a:gd name="T17" fmla="*/ 24 h 29"/>
                  <a:gd name="T18" fmla="*/ 45 w 50"/>
                  <a:gd name="T19" fmla="*/ 5 h 29"/>
                  <a:gd name="T20" fmla="*/ 5 w 50"/>
                  <a:gd name="T21" fmla="*/ 5 h 29"/>
                  <a:gd name="T22" fmla="*/ 5 w 50"/>
                  <a:gd name="T23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9">
                    <a:moveTo>
                      <a:pt x="0" y="0"/>
                    </a:moveTo>
                    <a:lnTo>
                      <a:pt x="50" y="0"/>
                    </a:lnTo>
                    <a:lnTo>
                      <a:pt x="50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5" y="5"/>
                    </a:moveTo>
                    <a:lnTo>
                      <a:pt x="5" y="24"/>
                    </a:lnTo>
                    <a:lnTo>
                      <a:pt x="45" y="24"/>
                    </a:lnTo>
                    <a:lnTo>
                      <a:pt x="45" y="5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8" name="Freeform 116"/>
              <p:cNvSpPr/>
              <p:nvPr/>
            </p:nvSpPr>
            <p:spPr bwMode="auto">
              <a:xfrm>
                <a:off x="5139408" y="2173212"/>
                <a:ext cx="44192" cy="8146"/>
              </a:xfrm>
              <a:custGeom>
                <a:avLst/>
                <a:gdLst>
                  <a:gd name="T0" fmla="*/ 0 w 21"/>
                  <a:gd name="T1" fmla="*/ 0 h 4"/>
                  <a:gd name="T2" fmla="*/ 21 w 21"/>
                  <a:gd name="T3" fmla="*/ 0 h 4"/>
                  <a:gd name="T4" fmla="*/ 21 w 21"/>
                  <a:gd name="T5" fmla="*/ 4 h 4"/>
                  <a:gd name="T6" fmla="*/ 0 w 21"/>
                  <a:gd name="T7" fmla="*/ 4 h 4"/>
                  <a:gd name="T8" fmla="*/ 0 w 21"/>
                  <a:gd name="T9" fmla="*/ 0 h 4"/>
                  <a:gd name="T10" fmla="*/ 0 w 21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4">
                    <a:moveTo>
                      <a:pt x="0" y="0"/>
                    </a:moveTo>
                    <a:lnTo>
                      <a:pt x="21" y="0"/>
                    </a:lnTo>
                    <a:lnTo>
                      <a:pt x="21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9" name="Freeform 117"/>
              <p:cNvSpPr>
                <a:spLocks noEditPoints="1"/>
              </p:cNvSpPr>
              <p:nvPr/>
            </p:nvSpPr>
            <p:spPr bwMode="auto">
              <a:xfrm>
                <a:off x="4864211" y="2454261"/>
                <a:ext cx="594587" cy="325853"/>
              </a:xfrm>
              <a:custGeom>
                <a:avLst/>
                <a:gdLst>
                  <a:gd name="T0" fmla="*/ 4 w 119"/>
                  <a:gd name="T1" fmla="*/ 49 h 65"/>
                  <a:gd name="T2" fmla="*/ 47 w 119"/>
                  <a:gd name="T3" fmla="*/ 0 h 65"/>
                  <a:gd name="T4" fmla="*/ 47 w 119"/>
                  <a:gd name="T5" fmla="*/ 65 h 65"/>
                  <a:gd name="T6" fmla="*/ 4 w 119"/>
                  <a:gd name="T7" fmla="*/ 49 h 65"/>
                  <a:gd name="T8" fmla="*/ 72 w 119"/>
                  <a:gd name="T9" fmla="*/ 0 h 65"/>
                  <a:gd name="T10" fmla="*/ 72 w 119"/>
                  <a:gd name="T11" fmla="*/ 0 h 65"/>
                  <a:gd name="T12" fmla="*/ 116 w 119"/>
                  <a:gd name="T13" fmla="*/ 49 h 65"/>
                  <a:gd name="T14" fmla="*/ 72 w 119"/>
                  <a:gd name="T15" fmla="*/ 65 h 65"/>
                  <a:gd name="T16" fmla="*/ 72 w 119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" h="65">
                    <a:moveTo>
                      <a:pt x="4" y="49"/>
                    </a:moveTo>
                    <a:cubicBezTo>
                      <a:pt x="4" y="27"/>
                      <a:pt x="0" y="4"/>
                      <a:pt x="47" y="0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31" y="63"/>
                      <a:pt x="17" y="58"/>
                      <a:pt x="4" y="49"/>
                    </a:cubicBezTo>
                    <a:close/>
                    <a:moveTo>
                      <a:pt x="72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119" y="4"/>
                      <a:pt x="115" y="27"/>
                      <a:pt x="116" y="49"/>
                    </a:cubicBezTo>
                    <a:cubicBezTo>
                      <a:pt x="103" y="58"/>
                      <a:pt x="88" y="63"/>
                      <a:pt x="72" y="65"/>
                    </a:cubicBezTo>
                    <a:cubicBezTo>
                      <a:pt x="72" y="0"/>
                      <a:pt x="72" y="0"/>
                      <a:pt x="72" y="0"/>
                    </a:cubicBezTo>
                    <a:close/>
                  </a:path>
                </a:pathLst>
              </a:custGeom>
              <a:solidFill>
                <a:srgbClr val="86C2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0" name="组合 97"/>
            <p:cNvGrpSpPr/>
            <p:nvPr/>
          </p:nvGrpSpPr>
          <p:grpSpPr bwMode="auto">
            <a:xfrm>
              <a:off x="11498" y="3719"/>
              <a:ext cx="1280" cy="1262"/>
              <a:chOff x="247475" y="2913702"/>
              <a:chExt cx="1028475" cy="1030596"/>
            </a:xfrm>
          </p:grpSpPr>
          <p:sp>
            <p:nvSpPr>
              <p:cNvPr id="61" name="Oval 278"/>
              <p:cNvSpPr>
                <a:spLocks noChangeArrowheads="1"/>
              </p:cNvSpPr>
              <p:nvPr/>
            </p:nvSpPr>
            <p:spPr bwMode="auto">
              <a:xfrm>
                <a:off x="247475" y="2913702"/>
                <a:ext cx="1028475" cy="1030596"/>
              </a:xfrm>
              <a:prstGeom prst="ellipse">
                <a:avLst/>
              </a:prstGeom>
              <a:solidFill>
                <a:srgbClr val="BE7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779792" y="3111658"/>
                <a:ext cx="462010" cy="832640"/>
              </a:xfrm>
              <a:custGeom>
                <a:avLst/>
                <a:gdLst>
                  <a:gd name="T0" fmla="*/ 30 w 92"/>
                  <a:gd name="T1" fmla="*/ 0 h 166"/>
                  <a:gd name="T2" fmla="*/ 92 w 92"/>
                  <a:gd name="T3" fmla="*/ 100 h 166"/>
                  <a:gd name="T4" fmla="*/ 4 w 92"/>
                  <a:gd name="T5" fmla="*/ 166 h 166"/>
                  <a:gd name="T6" fmla="*/ 0 w 92"/>
                  <a:gd name="T7" fmla="*/ 117 h 166"/>
                  <a:gd name="T8" fmla="*/ 0 w 92"/>
                  <a:gd name="T9" fmla="*/ 50 h 166"/>
                  <a:gd name="T10" fmla="*/ 15 w 92"/>
                  <a:gd name="T11" fmla="*/ 17 h 166"/>
                  <a:gd name="T12" fmla="*/ 30 w 92"/>
                  <a:gd name="T1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166">
                    <a:moveTo>
                      <a:pt x="30" y="0"/>
                    </a:moveTo>
                    <a:cubicBezTo>
                      <a:pt x="92" y="100"/>
                      <a:pt x="92" y="100"/>
                      <a:pt x="92" y="100"/>
                    </a:cubicBezTo>
                    <a:cubicBezTo>
                      <a:pt x="78" y="136"/>
                      <a:pt x="44" y="163"/>
                      <a:pt x="4" y="166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30" y="0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9157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474463" y="3521856"/>
                <a:ext cx="570482" cy="422442"/>
              </a:xfrm>
              <a:custGeom>
                <a:avLst/>
                <a:gdLst>
                  <a:gd name="T0" fmla="*/ 8 w 114"/>
                  <a:gd name="T1" fmla="*/ 32 h 84"/>
                  <a:gd name="T2" fmla="*/ 45 w 114"/>
                  <a:gd name="T3" fmla="*/ 18 h 84"/>
                  <a:gd name="T4" fmla="*/ 45 w 114"/>
                  <a:gd name="T5" fmla="*/ 0 h 84"/>
                  <a:gd name="T6" fmla="*/ 57 w 114"/>
                  <a:gd name="T7" fmla="*/ 0 h 84"/>
                  <a:gd name="T8" fmla="*/ 58 w 114"/>
                  <a:gd name="T9" fmla="*/ 0 h 84"/>
                  <a:gd name="T10" fmla="*/ 70 w 114"/>
                  <a:gd name="T11" fmla="*/ 0 h 84"/>
                  <a:gd name="T12" fmla="*/ 70 w 114"/>
                  <a:gd name="T13" fmla="*/ 18 h 84"/>
                  <a:gd name="T14" fmla="*/ 110 w 114"/>
                  <a:gd name="T15" fmla="*/ 37 h 84"/>
                  <a:gd name="T16" fmla="*/ 113 w 114"/>
                  <a:gd name="T17" fmla="*/ 67 h 84"/>
                  <a:gd name="T18" fmla="*/ 57 w 114"/>
                  <a:gd name="T19" fmla="*/ 84 h 84"/>
                  <a:gd name="T20" fmla="*/ 1 w 114"/>
                  <a:gd name="T21" fmla="*/ 67 h 84"/>
                  <a:gd name="T22" fmla="*/ 8 w 114"/>
                  <a:gd name="T23" fmla="*/ 3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84">
                    <a:moveTo>
                      <a:pt x="8" y="32"/>
                    </a:moveTo>
                    <a:cubicBezTo>
                      <a:pt x="16" y="21"/>
                      <a:pt x="32" y="19"/>
                      <a:pt x="45" y="18"/>
                    </a:cubicBezTo>
                    <a:cubicBezTo>
                      <a:pt x="45" y="16"/>
                      <a:pt x="45" y="2"/>
                      <a:pt x="45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2"/>
                      <a:pt x="70" y="16"/>
                      <a:pt x="70" y="18"/>
                    </a:cubicBezTo>
                    <a:cubicBezTo>
                      <a:pt x="84" y="18"/>
                      <a:pt x="104" y="24"/>
                      <a:pt x="110" y="37"/>
                    </a:cubicBezTo>
                    <a:cubicBezTo>
                      <a:pt x="114" y="46"/>
                      <a:pt x="113" y="57"/>
                      <a:pt x="113" y="67"/>
                    </a:cubicBezTo>
                    <a:cubicBezTo>
                      <a:pt x="97" y="78"/>
                      <a:pt x="78" y="84"/>
                      <a:pt x="57" y="84"/>
                    </a:cubicBezTo>
                    <a:cubicBezTo>
                      <a:pt x="37" y="84"/>
                      <a:pt x="18" y="78"/>
                      <a:pt x="1" y="67"/>
                    </a:cubicBezTo>
                    <a:cubicBezTo>
                      <a:pt x="2" y="55"/>
                      <a:pt x="0" y="42"/>
                      <a:pt x="8" y="32"/>
                    </a:cubicBezTo>
                    <a:close/>
                  </a:path>
                </a:pathLst>
              </a:custGeom>
              <a:solidFill>
                <a:srgbClr val="F5CE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474463" y="3613691"/>
                <a:ext cx="570482" cy="330607"/>
              </a:xfrm>
              <a:custGeom>
                <a:avLst/>
                <a:gdLst>
                  <a:gd name="T0" fmla="*/ 8 w 114"/>
                  <a:gd name="T1" fmla="*/ 14 h 66"/>
                  <a:gd name="T2" fmla="*/ 45 w 114"/>
                  <a:gd name="T3" fmla="*/ 0 h 66"/>
                  <a:gd name="T4" fmla="*/ 57 w 114"/>
                  <a:gd name="T5" fmla="*/ 11 h 66"/>
                  <a:gd name="T6" fmla="*/ 70 w 114"/>
                  <a:gd name="T7" fmla="*/ 0 h 66"/>
                  <a:gd name="T8" fmla="*/ 110 w 114"/>
                  <a:gd name="T9" fmla="*/ 19 h 66"/>
                  <a:gd name="T10" fmla="*/ 113 w 114"/>
                  <a:gd name="T11" fmla="*/ 49 h 66"/>
                  <a:gd name="T12" fmla="*/ 57 w 114"/>
                  <a:gd name="T13" fmla="*/ 66 h 66"/>
                  <a:gd name="T14" fmla="*/ 1 w 114"/>
                  <a:gd name="T15" fmla="*/ 49 h 66"/>
                  <a:gd name="T16" fmla="*/ 8 w 114"/>
                  <a:gd name="T17" fmla="*/ 1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" h="66">
                    <a:moveTo>
                      <a:pt x="8" y="14"/>
                    </a:moveTo>
                    <a:cubicBezTo>
                      <a:pt x="16" y="3"/>
                      <a:pt x="32" y="1"/>
                      <a:pt x="45" y="0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84" y="0"/>
                      <a:pt x="104" y="6"/>
                      <a:pt x="110" y="19"/>
                    </a:cubicBezTo>
                    <a:cubicBezTo>
                      <a:pt x="114" y="28"/>
                      <a:pt x="113" y="39"/>
                      <a:pt x="113" y="49"/>
                    </a:cubicBezTo>
                    <a:cubicBezTo>
                      <a:pt x="97" y="60"/>
                      <a:pt x="78" y="66"/>
                      <a:pt x="57" y="66"/>
                    </a:cubicBezTo>
                    <a:cubicBezTo>
                      <a:pt x="37" y="66"/>
                      <a:pt x="18" y="60"/>
                      <a:pt x="1" y="49"/>
                    </a:cubicBezTo>
                    <a:cubicBezTo>
                      <a:pt x="2" y="37"/>
                      <a:pt x="0" y="24"/>
                      <a:pt x="8" y="14"/>
                    </a:cubicBezTo>
                    <a:close/>
                  </a:path>
                </a:pathLst>
              </a:custGeom>
              <a:solidFill>
                <a:srgbClr val="2FD0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5" name="Freeform 282"/>
              <p:cNvSpPr/>
              <p:nvPr/>
            </p:nvSpPr>
            <p:spPr bwMode="auto">
              <a:xfrm>
                <a:off x="699442" y="3525938"/>
                <a:ext cx="124542" cy="51019"/>
              </a:xfrm>
              <a:custGeom>
                <a:avLst/>
                <a:gdLst>
                  <a:gd name="T0" fmla="*/ 25 w 25"/>
                  <a:gd name="T1" fmla="*/ 0 h 10"/>
                  <a:gd name="T2" fmla="*/ 0 w 25"/>
                  <a:gd name="T3" fmla="*/ 0 h 10"/>
                  <a:gd name="T4" fmla="*/ 25 w 25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0"/>
                      <a:pt x="22" y="10"/>
                      <a:pt x="25" y="0"/>
                    </a:cubicBezTo>
                    <a:close/>
                  </a:path>
                </a:pathLst>
              </a:custGeom>
              <a:solidFill>
                <a:srgbClr val="ECB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6" name="Freeform 283"/>
              <p:cNvSpPr/>
              <p:nvPr/>
            </p:nvSpPr>
            <p:spPr bwMode="auto">
              <a:xfrm>
                <a:off x="568873" y="3085128"/>
                <a:ext cx="387687" cy="457136"/>
              </a:xfrm>
              <a:custGeom>
                <a:avLst/>
                <a:gdLst>
                  <a:gd name="T0" fmla="*/ 4 w 77"/>
                  <a:gd name="T1" fmla="*/ 44 h 91"/>
                  <a:gd name="T2" fmla="*/ 7 w 77"/>
                  <a:gd name="T3" fmla="*/ 68 h 91"/>
                  <a:gd name="T4" fmla="*/ 38 w 77"/>
                  <a:gd name="T5" fmla="*/ 91 h 91"/>
                  <a:gd name="T6" fmla="*/ 69 w 77"/>
                  <a:gd name="T7" fmla="*/ 68 h 91"/>
                  <a:gd name="T8" fmla="*/ 73 w 77"/>
                  <a:gd name="T9" fmla="*/ 44 h 91"/>
                  <a:gd name="T10" fmla="*/ 39 w 77"/>
                  <a:gd name="T11" fmla="*/ 0 h 91"/>
                  <a:gd name="T12" fmla="*/ 4 w 77"/>
                  <a:gd name="T13" fmla="*/ 4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91">
                    <a:moveTo>
                      <a:pt x="4" y="44"/>
                    </a:moveTo>
                    <a:cubicBezTo>
                      <a:pt x="0" y="43"/>
                      <a:pt x="0" y="68"/>
                      <a:pt x="7" y="68"/>
                    </a:cubicBezTo>
                    <a:cubicBezTo>
                      <a:pt x="13" y="81"/>
                      <a:pt x="23" y="91"/>
                      <a:pt x="38" y="91"/>
                    </a:cubicBezTo>
                    <a:cubicBezTo>
                      <a:pt x="53" y="91"/>
                      <a:pt x="64" y="81"/>
                      <a:pt x="69" y="68"/>
                    </a:cubicBezTo>
                    <a:cubicBezTo>
                      <a:pt x="76" y="68"/>
                      <a:pt x="77" y="43"/>
                      <a:pt x="73" y="44"/>
                    </a:cubicBezTo>
                    <a:cubicBezTo>
                      <a:pt x="74" y="17"/>
                      <a:pt x="73" y="0"/>
                      <a:pt x="39" y="0"/>
                    </a:cubicBezTo>
                    <a:cubicBezTo>
                      <a:pt x="4" y="0"/>
                      <a:pt x="2" y="16"/>
                      <a:pt x="4" y="44"/>
                    </a:cubicBezTo>
                    <a:close/>
                  </a:path>
                </a:pathLst>
              </a:custGeom>
              <a:solidFill>
                <a:srgbClr val="F5CE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7" name="Freeform 284"/>
              <p:cNvSpPr>
                <a:spLocks noEditPoints="1"/>
              </p:cNvSpPr>
              <p:nvPr/>
            </p:nvSpPr>
            <p:spPr bwMode="auto">
              <a:xfrm>
                <a:off x="659267" y="3401449"/>
                <a:ext cx="204892" cy="140815"/>
              </a:xfrm>
              <a:custGeom>
                <a:avLst/>
                <a:gdLst>
                  <a:gd name="T0" fmla="*/ 0 w 41"/>
                  <a:gd name="T1" fmla="*/ 20 h 28"/>
                  <a:gd name="T2" fmla="*/ 20 w 41"/>
                  <a:gd name="T3" fmla="*/ 28 h 28"/>
                  <a:gd name="T4" fmla="*/ 41 w 41"/>
                  <a:gd name="T5" fmla="*/ 20 h 28"/>
                  <a:gd name="T6" fmla="*/ 20 w 41"/>
                  <a:gd name="T7" fmla="*/ 0 h 28"/>
                  <a:gd name="T8" fmla="*/ 0 w 41"/>
                  <a:gd name="T9" fmla="*/ 20 h 28"/>
                  <a:gd name="T10" fmla="*/ 20 w 41"/>
                  <a:gd name="T11" fmla="*/ 10 h 28"/>
                  <a:gd name="T12" fmla="*/ 29 w 41"/>
                  <a:gd name="T13" fmla="*/ 12 h 28"/>
                  <a:gd name="T14" fmla="*/ 20 w 41"/>
                  <a:gd name="T15" fmla="*/ 15 h 28"/>
                  <a:gd name="T16" fmla="*/ 12 w 41"/>
                  <a:gd name="T17" fmla="*/ 12 h 28"/>
                  <a:gd name="T18" fmla="*/ 20 w 41"/>
                  <a:gd name="T1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8">
                    <a:moveTo>
                      <a:pt x="0" y="20"/>
                    </a:moveTo>
                    <a:cubicBezTo>
                      <a:pt x="5" y="25"/>
                      <a:pt x="12" y="28"/>
                      <a:pt x="20" y="28"/>
                    </a:cubicBezTo>
                    <a:cubicBezTo>
                      <a:pt x="29" y="28"/>
                      <a:pt x="35" y="25"/>
                      <a:pt x="41" y="20"/>
                    </a:cubicBezTo>
                    <a:cubicBezTo>
                      <a:pt x="37" y="8"/>
                      <a:pt x="29" y="0"/>
                      <a:pt x="20" y="0"/>
                    </a:cubicBezTo>
                    <a:cubicBezTo>
                      <a:pt x="12" y="0"/>
                      <a:pt x="4" y="8"/>
                      <a:pt x="0" y="20"/>
                    </a:cubicBezTo>
                    <a:close/>
                    <a:moveTo>
                      <a:pt x="20" y="10"/>
                    </a:moveTo>
                    <a:cubicBezTo>
                      <a:pt x="25" y="10"/>
                      <a:pt x="29" y="11"/>
                      <a:pt x="29" y="12"/>
                    </a:cubicBezTo>
                    <a:cubicBezTo>
                      <a:pt x="29" y="14"/>
                      <a:pt x="25" y="15"/>
                      <a:pt x="20" y="15"/>
                    </a:cubicBezTo>
                    <a:cubicBezTo>
                      <a:pt x="16" y="15"/>
                      <a:pt x="12" y="14"/>
                      <a:pt x="12" y="12"/>
                    </a:cubicBezTo>
                    <a:cubicBezTo>
                      <a:pt x="12" y="11"/>
                      <a:pt x="16" y="10"/>
                      <a:pt x="20" y="10"/>
                    </a:cubicBezTo>
                    <a:close/>
                  </a:path>
                </a:pathLst>
              </a:custGeom>
              <a:solidFill>
                <a:srgbClr val="4439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8" name="Freeform 285"/>
              <p:cNvSpPr/>
              <p:nvPr/>
            </p:nvSpPr>
            <p:spPr bwMode="auto">
              <a:xfrm>
                <a:off x="691407" y="3587161"/>
                <a:ext cx="142620" cy="136732"/>
              </a:xfrm>
              <a:custGeom>
                <a:avLst/>
                <a:gdLst>
                  <a:gd name="T0" fmla="*/ 33 w 68"/>
                  <a:gd name="T1" fmla="*/ 28 h 64"/>
                  <a:gd name="T2" fmla="*/ 63 w 68"/>
                  <a:gd name="T3" fmla="*/ 0 h 64"/>
                  <a:gd name="T4" fmla="*/ 68 w 68"/>
                  <a:gd name="T5" fmla="*/ 12 h 64"/>
                  <a:gd name="T6" fmla="*/ 52 w 68"/>
                  <a:gd name="T7" fmla="*/ 64 h 64"/>
                  <a:gd name="T8" fmla="*/ 33 w 68"/>
                  <a:gd name="T9" fmla="*/ 40 h 64"/>
                  <a:gd name="T10" fmla="*/ 16 w 68"/>
                  <a:gd name="T11" fmla="*/ 64 h 64"/>
                  <a:gd name="T12" fmla="*/ 0 w 68"/>
                  <a:gd name="T13" fmla="*/ 12 h 64"/>
                  <a:gd name="T14" fmla="*/ 4 w 68"/>
                  <a:gd name="T15" fmla="*/ 0 h 64"/>
                  <a:gd name="T16" fmla="*/ 33 w 68"/>
                  <a:gd name="T17" fmla="*/ 28 h 64"/>
                  <a:gd name="T18" fmla="*/ 33 w 68"/>
                  <a:gd name="T19" fmla="*/ 2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64">
                    <a:moveTo>
                      <a:pt x="33" y="28"/>
                    </a:moveTo>
                    <a:lnTo>
                      <a:pt x="63" y="0"/>
                    </a:lnTo>
                    <a:lnTo>
                      <a:pt x="68" y="12"/>
                    </a:lnTo>
                    <a:lnTo>
                      <a:pt x="52" y="64"/>
                    </a:lnTo>
                    <a:lnTo>
                      <a:pt x="33" y="40"/>
                    </a:lnTo>
                    <a:lnTo>
                      <a:pt x="16" y="64"/>
                    </a:lnTo>
                    <a:lnTo>
                      <a:pt x="0" y="12"/>
                    </a:lnTo>
                    <a:lnTo>
                      <a:pt x="4" y="0"/>
                    </a:lnTo>
                    <a:lnTo>
                      <a:pt x="33" y="28"/>
                    </a:lnTo>
                    <a:lnTo>
                      <a:pt x="33" y="28"/>
                    </a:lnTo>
                    <a:close/>
                  </a:path>
                </a:pathLst>
              </a:custGeom>
              <a:solidFill>
                <a:srgbClr val="00A9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9" name="Freeform 286"/>
              <p:cNvSpPr>
                <a:spLocks noEditPoints="1"/>
              </p:cNvSpPr>
              <p:nvPr/>
            </p:nvSpPr>
            <p:spPr bwMode="auto">
              <a:xfrm>
                <a:off x="643197" y="3291247"/>
                <a:ext cx="231004" cy="85713"/>
              </a:xfrm>
              <a:custGeom>
                <a:avLst/>
                <a:gdLst>
                  <a:gd name="T0" fmla="*/ 10 w 46"/>
                  <a:gd name="T1" fmla="*/ 0 h 17"/>
                  <a:gd name="T2" fmla="*/ 21 w 46"/>
                  <a:gd name="T3" fmla="*/ 8 h 17"/>
                  <a:gd name="T4" fmla="*/ 26 w 46"/>
                  <a:gd name="T5" fmla="*/ 8 h 17"/>
                  <a:gd name="T6" fmla="*/ 36 w 46"/>
                  <a:gd name="T7" fmla="*/ 0 h 17"/>
                  <a:gd name="T8" fmla="*/ 46 w 46"/>
                  <a:gd name="T9" fmla="*/ 8 h 17"/>
                  <a:gd name="T10" fmla="*/ 36 w 46"/>
                  <a:gd name="T11" fmla="*/ 17 h 17"/>
                  <a:gd name="T12" fmla="*/ 26 w 46"/>
                  <a:gd name="T13" fmla="*/ 9 h 17"/>
                  <a:gd name="T14" fmla="*/ 20 w 46"/>
                  <a:gd name="T15" fmla="*/ 9 h 17"/>
                  <a:gd name="T16" fmla="*/ 10 w 46"/>
                  <a:gd name="T17" fmla="*/ 17 h 17"/>
                  <a:gd name="T18" fmla="*/ 0 w 46"/>
                  <a:gd name="T19" fmla="*/ 8 h 17"/>
                  <a:gd name="T20" fmla="*/ 10 w 46"/>
                  <a:gd name="T21" fmla="*/ 0 h 17"/>
                  <a:gd name="T22" fmla="*/ 10 w 46"/>
                  <a:gd name="T23" fmla="*/ 1 h 17"/>
                  <a:gd name="T24" fmla="*/ 19 w 46"/>
                  <a:gd name="T25" fmla="*/ 8 h 17"/>
                  <a:gd name="T26" fmla="*/ 10 w 46"/>
                  <a:gd name="T27" fmla="*/ 15 h 17"/>
                  <a:gd name="T28" fmla="*/ 2 w 46"/>
                  <a:gd name="T29" fmla="*/ 8 h 17"/>
                  <a:gd name="T30" fmla="*/ 10 w 46"/>
                  <a:gd name="T31" fmla="*/ 1 h 17"/>
                  <a:gd name="T32" fmla="*/ 36 w 46"/>
                  <a:gd name="T33" fmla="*/ 1 h 17"/>
                  <a:gd name="T34" fmla="*/ 44 w 46"/>
                  <a:gd name="T35" fmla="*/ 8 h 17"/>
                  <a:gd name="T36" fmla="*/ 36 w 46"/>
                  <a:gd name="T37" fmla="*/ 15 h 17"/>
                  <a:gd name="T38" fmla="*/ 28 w 46"/>
                  <a:gd name="T39" fmla="*/ 8 h 17"/>
                  <a:gd name="T40" fmla="*/ 36 w 46"/>
                  <a:gd name="T41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" h="17">
                    <a:moveTo>
                      <a:pt x="10" y="0"/>
                    </a:moveTo>
                    <a:cubicBezTo>
                      <a:pt x="16" y="0"/>
                      <a:pt x="20" y="3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3"/>
                      <a:pt x="31" y="0"/>
                      <a:pt x="36" y="0"/>
                    </a:cubicBezTo>
                    <a:cubicBezTo>
                      <a:pt x="42" y="0"/>
                      <a:pt x="46" y="3"/>
                      <a:pt x="46" y="8"/>
                    </a:cubicBezTo>
                    <a:cubicBezTo>
                      <a:pt x="46" y="13"/>
                      <a:pt x="42" y="17"/>
                      <a:pt x="36" y="17"/>
                    </a:cubicBezTo>
                    <a:cubicBezTo>
                      <a:pt x="31" y="17"/>
                      <a:pt x="26" y="13"/>
                      <a:pt x="26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13"/>
                      <a:pt x="16" y="17"/>
                      <a:pt x="10" y="17"/>
                    </a:cubicBezTo>
                    <a:cubicBezTo>
                      <a:pt x="5" y="17"/>
                      <a:pt x="0" y="13"/>
                      <a:pt x="0" y="8"/>
                    </a:cubicBezTo>
                    <a:cubicBezTo>
                      <a:pt x="0" y="3"/>
                      <a:pt x="5" y="0"/>
                      <a:pt x="10" y="0"/>
                    </a:cubicBezTo>
                    <a:close/>
                    <a:moveTo>
                      <a:pt x="10" y="1"/>
                    </a:moveTo>
                    <a:cubicBezTo>
                      <a:pt x="15" y="1"/>
                      <a:pt x="19" y="4"/>
                      <a:pt x="19" y="8"/>
                    </a:cubicBezTo>
                    <a:cubicBezTo>
                      <a:pt x="19" y="12"/>
                      <a:pt x="15" y="15"/>
                      <a:pt x="10" y="15"/>
                    </a:cubicBezTo>
                    <a:cubicBezTo>
                      <a:pt x="6" y="15"/>
                      <a:pt x="2" y="12"/>
                      <a:pt x="2" y="8"/>
                    </a:cubicBezTo>
                    <a:cubicBezTo>
                      <a:pt x="2" y="4"/>
                      <a:pt x="6" y="1"/>
                      <a:pt x="10" y="1"/>
                    </a:cubicBezTo>
                    <a:close/>
                    <a:moveTo>
                      <a:pt x="36" y="1"/>
                    </a:moveTo>
                    <a:cubicBezTo>
                      <a:pt x="41" y="1"/>
                      <a:pt x="44" y="4"/>
                      <a:pt x="44" y="8"/>
                    </a:cubicBezTo>
                    <a:cubicBezTo>
                      <a:pt x="44" y="12"/>
                      <a:pt x="41" y="15"/>
                      <a:pt x="36" y="15"/>
                    </a:cubicBezTo>
                    <a:cubicBezTo>
                      <a:pt x="31" y="15"/>
                      <a:pt x="28" y="12"/>
                      <a:pt x="28" y="8"/>
                    </a:cubicBezTo>
                    <a:cubicBezTo>
                      <a:pt x="28" y="4"/>
                      <a:pt x="31" y="1"/>
                      <a:pt x="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0" name="Freeform 287"/>
              <p:cNvSpPr/>
              <p:nvPr/>
            </p:nvSpPr>
            <p:spPr bwMode="auto">
              <a:xfrm>
                <a:off x="544769" y="3066760"/>
                <a:ext cx="443932" cy="283670"/>
              </a:xfrm>
              <a:custGeom>
                <a:avLst/>
                <a:gdLst>
                  <a:gd name="T0" fmla="*/ 24 w 89"/>
                  <a:gd name="T1" fmla="*/ 28 h 57"/>
                  <a:gd name="T2" fmla="*/ 43 w 89"/>
                  <a:gd name="T3" fmla="*/ 46 h 57"/>
                  <a:gd name="T4" fmla="*/ 39 w 89"/>
                  <a:gd name="T5" fmla="*/ 33 h 57"/>
                  <a:gd name="T6" fmla="*/ 53 w 89"/>
                  <a:gd name="T7" fmla="*/ 44 h 57"/>
                  <a:gd name="T8" fmla="*/ 50 w 89"/>
                  <a:gd name="T9" fmla="*/ 32 h 57"/>
                  <a:gd name="T10" fmla="*/ 66 w 89"/>
                  <a:gd name="T11" fmla="*/ 49 h 57"/>
                  <a:gd name="T12" fmla="*/ 61 w 89"/>
                  <a:gd name="T13" fmla="*/ 31 h 57"/>
                  <a:gd name="T14" fmla="*/ 71 w 89"/>
                  <a:gd name="T15" fmla="*/ 57 h 57"/>
                  <a:gd name="T16" fmla="*/ 78 w 89"/>
                  <a:gd name="T17" fmla="*/ 48 h 57"/>
                  <a:gd name="T18" fmla="*/ 43 w 89"/>
                  <a:gd name="T19" fmla="*/ 0 h 57"/>
                  <a:gd name="T20" fmla="*/ 9 w 89"/>
                  <a:gd name="T21" fmla="*/ 48 h 57"/>
                  <a:gd name="T22" fmla="*/ 16 w 89"/>
                  <a:gd name="T23" fmla="*/ 57 h 57"/>
                  <a:gd name="T24" fmla="*/ 24 w 89"/>
                  <a:gd name="T25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57">
                    <a:moveTo>
                      <a:pt x="24" y="28"/>
                    </a:moveTo>
                    <a:cubicBezTo>
                      <a:pt x="43" y="46"/>
                      <a:pt x="43" y="46"/>
                      <a:pt x="43" y="46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71" y="57"/>
                      <a:pt x="71" y="57"/>
                      <a:pt x="71" y="57"/>
                    </a:cubicBezTo>
                    <a:cubicBezTo>
                      <a:pt x="71" y="51"/>
                      <a:pt x="72" y="47"/>
                      <a:pt x="78" y="48"/>
                    </a:cubicBezTo>
                    <a:cubicBezTo>
                      <a:pt x="89" y="5"/>
                      <a:pt x="77" y="0"/>
                      <a:pt x="43" y="0"/>
                    </a:cubicBezTo>
                    <a:cubicBezTo>
                      <a:pt x="10" y="0"/>
                      <a:pt x="0" y="7"/>
                      <a:pt x="9" y="48"/>
                    </a:cubicBezTo>
                    <a:cubicBezTo>
                      <a:pt x="15" y="47"/>
                      <a:pt x="15" y="51"/>
                      <a:pt x="16" y="57"/>
                    </a:cubicBezTo>
                    <a:cubicBezTo>
                      <a:pt x="24" y="28"/>
                      <a:pt x="24" y="28"/>
                      <a:pt x="24" y="28"/>
                    </a:cubicBezTo>
                    <a:close/>
                  </a:path>
                </a:pathLst>
              </a:custGeom>
              <a:solidFill>
                <a:srgbClr val="4439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71" name="图片 10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" y="8831"/>
              <a:ext cx="2917" cy="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 descr="拖拽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7" y="6543"/>
              <a:ext cx="678" cy="678"/>
            </a:xfrm>
            <a:prstGeom prst="rect">
              <a:avLst/>
            </a:prstGeom>
          </p:spPr>
        </p:pic>
        <p:pic>
          <p:nvPicPr>
            <p:cNvPr id="7" name="图片 6" descr="sdk (1)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8" y="6575"/>
              <a:ext cx="614" cy="614"/>
            </a:xfrm>
            <a:prstGeom prst="rect">
              <a:avLst/>
            </a:prstGeom>
          </p:spPr>
        </p:pic>
        <p:pic>
          <p:nvPicPr>
            <p:cNvPr id="8" name="图片 7" descr="编码_B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26" y="6676"/>
              <a:ext cx="507" cy="507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 bwMode="auto">
            <a:xfrm>
              <a:off x="5322" y="3279"/>
              <a:ext cx="2651" cy="2697"/>
            </a:xfrm>
            <a:prstGeom prst="rect">
              <a:avLst/>
            </a:prstGeom>
            <a:gradFill rotWithShape="1">
              <a:gsLst>
                <a:gs pos="36000">
                  <a:srgbClr val="00B0F0">
                    <a:lumMod val="98000"/>
                    <a:alpha val="11000"/>
                  </a:srgbClr>
                </a:gs>
                <a:gs pos="100000">
                  <a:srgbClr val="00B0F0">
                    <a:alpha val="11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5875">
              <a:gradFill>
                <a:gsLst>
                  <a:gs pos="5000">
                    <a:srgbClr val="00B0F0">
                      <a:alpha val="23000"/>
                    </a:srgbClr>
                  </a:gs>
                  <a:gs pos="75000">
                    <a:srgbClr val="00B0F0">
                      <a:alpha val="17000"/>
                      <a:lumMod val="99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wrap="square" lIns="91440" tIns="45720" rIns="9144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" y="0"/>
            <a:ext cx="12192000" cy="68580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3804790" y="727834"/>
            <a:ext cx="3385993" cy="3214660"/>
            <a:chOff x="6223595" y="2869350"/>
            <a:chExt cx="5998673" cy="5695140"/>
          </a:xfrm>
        </p:grpSpPr>
        <p:sp>
          <p:nvSpPr>
            <p:cNvPr id="36" name="文本框 35"/>
            <p:cNvSpPr txBox="1"/>
            <p:nvPr/>
          </p:nvSpPr>
          <p:spPr>
            <a:xfrm>
              <a:off x="6223595" y="5277023"/>
              <a:ext cx="5998673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spc="847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cs typeface="Myriad Arabic" panose="01010101010101010101" pitchFamily="50" charset="-78"/>
                </a:rPr>
                <a:t>Is Using</a:t>
              </a:r>
              <a:endParaRPr lang="zh-CN" altLang="en-US" sz="4400" dirty="0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38" name="任意多边形 7"/>
            <p:cNvSpPr/>
            <p:nvPr/>
          </p:nvSpPr>
          <p:spPr>
            <a:xfrm>
              <a:off x="9836150" y="2869350"/>
              <a:ext cx="2216150" cy="5041900"/>
            </a:xfrm>
            <a:custGeom>
              <a:avLst/>
              <a:gdLst>
                <a:gd name="connsiteX0" fmla="*/ 0 w 2216150"/>
                <a:gd name="connsiteY0" fmla="*/ 495300 h 5041900"/>
                <a:gd name="connsiteX1" fmla="*/ 0 w 2216150"/>
                <a:gd name="connsiteY1" fmla="*/ 0 h 5041900"/>
                <a:gd name="connsiteX2" fmla="*/ 2216150 w 2216150"/>
                <a:gd name="connsiteY2" fmla="*/ 0 h 5041900"/>
                <a:gd name="connsiteX3" fmla="*/ 2216150 w 2216150"/>
                <a:gd name="connsiteY3" fmla="*/ 5041900 h 5041900"/>
                <a:gd name="connsiteX4" fmla="*/ 1771650 w 2216150"/>
                <a:gd name="connsiteY4" fmla="*/ 5041900 h 50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150" h="5041900">
                  <a:moveTo>
                    <a:pt x="0" y="495300"/>
                  </a:moveTo>
                  <a:lnTo>
                    <a:pt x="0" y="0"/>
                  </a:lnTo>
                  <a:lnTo>
                    <a:pt x="2216150" y="0"/>
                  </a:lnTo>
                  <a:lnTo>
                    <a:pt x="2216150" y="5041900"/>
                  </a:lnTo>
                  <a:lnTo>
                    <a:pt x="1771650" y="5041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334799" y="7092283"/>
              <a:ext cx="4220778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spc="847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cs typeface="Myriad Arabic" panose="01010101010101010101" pitchFamily="50" charset="-78"/>
                </a:rPr>
                <a:t>UBML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59824" y="739829"/>
            <a:ext cx="5333440" cy="2828014"/>
            <a:chOff x="6305550" y="2809875"/>
            <a:chExt cx="9448800" cy="5010150"/>
          </a:xfrm>
        </p:grpSpPr>
        <p:sp>
          <p:nvSpPr>
            <p:cNvPr id="42" name="矩形 41"/>
            <p:cNvSpPr/>
            <p:nvPr/>
          </p:nvSpPr>
          <p:spPr>
            <a:xfrm>
              <a:off x="6343650" y="2847975"/>
              <a:ext cx="9372600" cy="493395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055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4" name="矩形 43"/>
            <p:cNvSpPr/>
            <p:nvPr/>
          </p:nvSpPr>
          <p:spPr>
            <a:xfrm>
              <a:off x="63055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" name="矩形 44"/>
            <p:cNvSpPr/>
            <p:nvPr/>
          </p:nvSpPr>
          <p:spPr>
            <a:xfrm>
              <a:off x="156781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6" name="矩形 45"/>
            <p:cNvSpPr/>
            <p:nvPr/>
          </p:nvSpPr>
          <p:spPr>
            <a:xfrm>
              <a:off x="156781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9918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991850" y="7741468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781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0" name="矩形 49"/>
            <p:cNvSpPr/>
            <p:nvPr/>
          </p:nvSpPr>
          <p:spPr>
            <a:xfrm>
              <a:off x="63055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>
            <a:fillRect/>
          </a:stretch>
        </p:blipFill>
        <p:spPr>
          <a:xfrm rot="1593605">
            <a:off x="7666088" y="2672410"/>
            <a:ext cx="4309762" cy="552882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>
            <a:fillRect/>
          </a:stretch>
        </p:blipFill>
        <p:spPr>
          <a:xfrm rot="17116926">
            <a:off x="1137125" y="-1591381"/>
            <a:ext cx="2767215" cy="362335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289364" y="1007908"/>
            <a:ext cx="2256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pc="847" dirty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rPr>
              <a:t>Who</a:t>
            </a:r>
            <a:endParaRPr lang="zh-CN" altLang="en-US" sz="1600" dirty="0">
              <a:solidFill>
                <a:srgbClr val="FFC000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 bwMode="auto">
          <a:xfrm>
            <a:off x="1104900" y="52070"/>
            <a:ext cx="859091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eaLnBrk="1" hangingPunct="1"/>
            <a:r>
              <a:rPr sz="2800" dirty="0">
                <a:solidFill>
                  <a:schemeClr val="accent4"/>
                </a:solidFill>
                <a:sym typeface="FZLanTingKanHei-R-GBK"/>
              </a:rPr>
              <a:t>实践案例：基于UBML的</a:t>
            </a:r>
            <a:r>
              <a:rPr lang="en-US" altLang="zh-CN" sz="2800" dirty="0">
                <a:solidFill>
                  <a:schemeClr val="accent4"/>
                </a:solidFill>
                <a:sym typeface="FZLanTingKanHei-R-GBK"/>
              </a:rPr>
              <a:t>iGIX</a:t>
            </a:r>
            <a:r>
              <a:rPr sz="2800" dirty="0">
                <a:solidFill>
                  <a:schemeClr val="accent4"/>
                </a:solidFill>
                <a:sym typeface="FZLanTingKanHei-R-GBK"/>
              </a:rPr>
              <a:t>低代码</a:t>
            </a:r>
            <a:r>
              <a:rPr lang="zh-CN" altLang="en-US" sz="2800" dirty="0">
                <a:solidFill>
                  <a:schemeClr val="accent4"/>
                </a:solidFill>
                <a:sym typeface="FZLanTingKanHei-R-GBK"/>
              </a:rPr>
              <a:t>开发</a:t>
            </a:r>
            <a:r>
              <a:rPr sz="2800" dirty="0">
                <a:solidFill>
                  <a:schemeClr val="accent4"/>
                </a:solidFill>
                <a:sym typeface="FZLanTingKanHei-R-GBK"/>
              </a:rPr>
              <a:t>平台</a:t>
            </a:r>
          </a:p>
        </p:txBody>
      </p:sp>
      <p:sp>
        <p:nvSpPr>
          <p:cNvPr id="10" name="矩形 9"/>
          <p:cNvSpPr/>
          <p:nvPr/>
        </p:nvSpPr>
        <p:spPr>
          <a:xfrm>
            <a:off x="2568178" y="4804088"/>
            <a:ext cx="7548079" cy="1231767"/>
          </a:xfrm>
          <a:prstGeom prst="rect">
            <a:avLst/>
          </a:prstGeom>
          <a:solidFill>
            <a:srgbClr val="2690EE">
              <a:alpha val="5000"/>
            </a:srgbClr>
          </a:solidFill>
          <a:ln w="9525" cap="flat" cmpd="sng" algn="ctr">
            <a:solidFill>
              <a:srgbClr val="2690EE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65785" y="4780710"/>
            <a:ext cx="7548803" cy="123361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60925" y="6099125"/>
            <a:ext cx="4747251" cy="454944"/>
          </a:xfrm>
          <a:prstGeom prst="rect">
            <a:avLst/>
          </a:prstGeom>
          <a:solidFill>
            <a:srgbClr val="75808B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47249" y="6098382"/>
            <a:ext cx="4798193" cy="456430"/>
          </a:xfrm>
          <a:prstGeom prst="rect">
            <a:avLst/>
          </a:prstGeom>
          <a:solidFill>
            <a:srgbClr val="75808B">
              <a:alpha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97349" y="6164542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浪潮云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628066" y="6183126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企业私有云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 flipV="1">
            <a:off x="5857976" y="6365252"/>
            <a:ext cx="648550" cy="0"/>
          </a:xfrm>
          <a:prstGeom prst="line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5423679" y="4835690"/>
            <a:ext cx="1603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公共技术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服务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346" y="6164542"/>
            <a:ext cx="182405" cy="324854"/>
          </a:xfrm>
          <a:prstGeom prst="rect">
            <a:avLst/>
          </a:prstGeom>
        </p:spPr>
      </p:pic>
      <p:sp>
        <p:nvSpPr>
          <p:cNvPr id="25" name="computing-cloud_359947"/>
          <p:cNvSpPr>
            <a:spLocks noChangeAspect="1"/>
          </p:cNvSpPr>
          <p:nvPr/>
        </p:nvSpPr>
        <p:spPr bwMode="auto">
          <a:xfrm>
            <a:off x="3293453" y="6218808"/>
            <a:ext cx="337304" cy="216321"/>
          </a:xfrm>
          <a:custGeom>
            <a:avLst/>
            <a:gdLst>
              <a:gd name="T0" fmla="*/ 5177 w 6827"/>
              <a:gd name="T1" fmla="*/ 1412 h 5019"/>
              <a:gd name="T2" fmla="*/ 3413 w 6827"/>
              <a:gd name="T3" fmla="*/ 0 h 5019"/>
              <a:gd name="T4" fmla="*/ 1650 w 6827"/>
              <a:gd name="T5" fmla="*/ 1412 h 5019"/>
              <a:gd name="T6" fmla="*/ 0 w 6827"/>
              <a:gd name="T7" fmla="*/ 3212 h 5019"/>
              <a:gd name="T8" fmla="*/ 1807 w 6827"/>
              <a:gd name="T9" fmla="*/ 5019 h 5019"/>
              <a:gd name="T10" fmla="*/ 5020 w 6827"/>
              <a:gd name="T11" fmla="*/ 5019 h 5019"/>
              <a:gd name="T12" fmla="*/ 6827 w 6827"/>
              <a:gd name="T13" fmla="*/ 3212 h 5019"/>
              <a:gd name="T14" fmla="*/ 5177 w 6827"/>
              <a:gd name="T15" fmla="*/ 1412 h 5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7" h="5019">
                <a:moveTo>
                  <a:pt x="5177" y="1412"/>
                </a:moveTo>
                <a:cubicBezTo>
                  <a:pt x="4997" y="604"/>
                  <a:pt x="4276" y="0"/>
                  <a:pt x="3413" y="0"/>
                </a:cubicBezTo>
                <a:cubicBezTo>
                  <a:pt x="2551" y="0"/>
                  <a:pt x="1830" y="604"/>
                  <a:pt x="1650" y="1412"/>
                </a:cubicBezTo>
                <a:cubicBezTo>
                  <a:pt x="725" y="1492"/>
                  <a:pt x="0" y="2267"/>
                  <a:pt x="0" y="3212"/>
                </a:cubicBezTo>
                <a:cubicBezTo>
                  <a:pt x="0" y="4210"/>
                  <a:pt x="809" y="5019"/>
                  <a:pt x="1807" y="5019"/>
                </a:cubicBezTo>
                <a:lnTo>
                  <a:pt x="5020" y="5019"/>
                </a:lnTo>
                <a:cubicBezTo>
                  <a:pt x="6018" y="5019"/>
                  <a:pt x="6827" y="4210"/>
                  <a:pt x="6827" y="3212"/>
                </a:cubicBezTo>
                <a:cubicBezTo>
                  <a:pt x="6827" y="2267"/>
                  <a:pt x="6101" y="1492"/>
                  <a:pt x="5177" y="141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</p:sp>
      <p:sp>
        <p:nvSpPr>
          <p:cNvPr id="26" name="computing-cloud_359947"/>
          <p:cNvSpPr>
            <a:spLocks noChangeAspect="1"/>
          </p:cNvSpPr>
          <p:nvPr/>
        </p:nvSpPr>
        <p:spPr bwMode="auto">
          <a:xfrm>
            <a:off x="8211865" y="6218065"/>
            <a:ext cx="337304" cy="217065"/>
          </a:xfrm>
          <a:custGeom>
            <a:avLst/>
            <a:gdLst>
              <a:gd name="T0" fmla="*/ 5177 w 6827"/>
              <a:gd name="T1" fmla="*/ 1412 h 5019"/>
              <a:gd name="T2" fmla="*/ 3413 w 6827"/>
              <a:gd name="T3" fmla="*/ 0 h 5019"/>
              <a:gd name="T4" fmla="*/ 1650 w 6827"/>
              <a:gd name="T5" fmla="*/ 1412 h 5019"/>
              <a:gd name="T6" fmla="*/ 0 w 6827"/>
              <a:gd name="T7" fmla="*/ 3212 h 5019"/>
              <a:gd name="T8" fmla="*/ 1807 w 6827"/>
              <a:gd name="T9" fmla="*/ 5019 h 5019"/>
              <a:gd name="T10" fmla="*/ 5020 w 6827"/>
              <a:gd name="T11" fmla="*/ 5019 h 5019"/>
              <a:gd name="T12" fmla="*/ 6827 w 6827"/>
              <a:gd name="T13" fmla="*/ 3212 h 5019"/>
              <a:gd name="T14" fmla="*/ 5177 w 6827"/>
              <a:gd name="T15" fmla="*/ 1412 h 5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27" h="5019">
                <a:moveTo>
                  <a:pt x="5177" y="1412"/>
                </a:moveTo>
                <a:cubicBezTo>
                  <a:pt x="4997" y="604"/>
                  <a:pt x="4276" y="0"/>
                  <a:pt x="3413" y="0"/>
                </a:cubicBezTo>
                <a:cubicBezTo>
                  <a:pt x="2551" y="0"/>
                  <a:pt x="1830" y="604"/>
                  <a:pt x="1650" y="1412"/>
                </a:cubicBezTo>
                <a:cubicBezTo>
                  <a:pt x="725" y="1492"/>
                  <a:pt x="0" y="2267"/>
                  <a:pt x="0" y="3212"/>
                </a:cubicBezTo>
                <a:cubicBezTo>
                  <a:pt x="0" y="4210"/>
                  <a:pt x="809" y="5019"/>
                  <a:pt x="1807" y="5019"/>
                </a:cubicBezTo>
                <a:lnTo>
                  <a:pt x="5020" y="5019"/>
                </a:lnTo>
                <a:cubicBezTo>
                  <a:pt x="6018" y="5019"/>
                  <a:pt x="6827" y="4210"/>
                  <a:pt x="6827" y="3212"/>
                </a:cubicBezTo>
                <a:cubicBezTo>
                  <a:pt x="6827" y="2267"/>
                  <a:pt x="6101" y="1492"/>
                  <a:pt x="5177" y="141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</p:sp>
      <p:sp>
        <p:nvSpPr>
          <p:cNvPr id="28" name="矩形 27"/>
          <p:cNvSpPr/>
          <p:nvPr/>
        </p:nvSpPr>
        <p:spPr>
          <a:xfrm>
            <a:off x="2590289" y="5217040"/>
            <a:ext cx="7317168" cy="757496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14164" y="5266836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统一认证</a:t>
            </a:r>
          </a:p>
        </p:txBody>
      </p:sp>
      <p:sp>
        <p:nvSpPr>
          <p:cNvPr id="30" name="矩形 29"/>
          <p:cNvSpPr/>
          <p:nvPr/>
        </p:nvSpPr>
        <p:spPr>
          <a:xfrm>
            <a:off x="3938300" y="5264985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调度服务</a:t>
            </a:r>
          </a:p>
        </p:txBody>
      </p:sp>
      <p:sp>
        <p:nvSpPr>
          <p:cNvPr id="32" name="矩形 31"/>
          <p:cNvSpPr/>
          <p:nvPr/>
        </p:nvSpPr>
        <p:spPr>
          <a:xfrm>
            <a:off x="5162436" y="5266836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任务服务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86572" y="5264985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附件存储</a:t>
            </a:r>
          </a:p>
        </p:txBody>
      </p:sp>
      <p:sp>
        <p:nvSpPr>
          <p:cNvPr id="34" name="矩形 33"/>
          <p:cNvSpPr/>
          <p:nvPr/>
        </p:nvSpPr>
        <p:spPr>
          <a:xfrm>
            <a:off x="2714164" y="5628479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日志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服务</a:t>
            </a:r>
          </a:p>
        </p:txBody>
      </p:sp>
      <p:sp>
        <p:nvSpPr>
          <p:cNvPr id="35" name="矩形 34"/>
          <p:cNvSpPr/>
          <p:nvPr/>
        </p:nvSpPr>
        <p:spPr>
          <a:xfrm>
            <a:off x="3938300" y="5626628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GIS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服务</a:t>
            </a:r>
          </a:p>
        </p:txBody>
      </p:sp>
      <p:sp>
        <p:nvSpPr>
          <p:cNvPr id="36" name="矩形 35"/>
          <p:cNvSpPr/>
          <p:nvPr/>
        </p:nvSpPr>
        <p:spPr>
          <a:xfrm>
            <a:off x="5162436" y="5628479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消息队列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86572" y="5626628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分布式缓存</a:t>
            </a:r>
          </a:p>
        </p:txBody>
      </p:sp>
      <p:sp>
        <p:nvSpPr>
          <p:cNvPr id="38" name="矩形 37"/>
          <p:cNvSpPr/>
          <p:nvPr/>
        </p:nvSpPr>
        <p:spPr>
          <a:xfrm>
            <a:off x="7610708" y="5266836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元数据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834844" y="5264985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消息服务</a:t>
            </a:r>
          </a:p>
        </p:txBody>
      </p:sp>
      <p:sp>
        <p:nvSpPr>
          <p:cNvPr id="40" name="矩形 39"/>
          <p:cNvSpPr/>
          <p:nvPr/>
        </p:nvSpPr>
        <p:spPr>
          <a:xfrm>
            <a:off x="7610708" y="5628479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分布式事务</a:t>
            </a:r>
          </a:p>
        </p:txBody>
      </p:sp>
      <p:sp>
        <p:nvSpPr>
          <p:cNvPr id="41" name="矩形 40"/>
          <p:cNvSpPr/>
          <p:nvPr/>
        </p:nvSpPr>
        <p:spPr>
          <a:xfrm>
            <a:off x="8834844" y="5626628"/>
            <a:ext cx="923876" cy="268729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ysDash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索引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服务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0011209" y="1821454"/>
            <a:ext cx="1347801" cy="4212011"/>
            <a:chOff x="10004783" y="1484817"/>
            <a:chExt cx="1347801" cy="4212011"/>
          </a:xfrm>
        </p:grpSpPr>
        <p:sp>
          <p:nvSpPr>
            <p:cNvPr id="43" name="矩形 42"/>
            <p:cNvSpPr/>
            <p:nvPr/>
          </p:nvSpPr>
          <p:spPr>
            <a:xfrm>
              <a:off x="10097069" y="1484817"/>
              <a:ext cx="1108567" cy="4212011"/>
            </a:xfrm>
            <a:prstGeom prst="rect">
              <a:avLst/>
            </a:prstGeom>
            <a:solidFill>
              <a:srgbClr val="6A7480">
                <a:alpha val="49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111943" y="1700808"/>
              <a:ext cx="12406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态势监控</a:t>
              </a: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10004783" y="2080671"/>
              <a:ext cx="1300719" cy="3347888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智能运维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实时监控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预警中心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性能分析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健康检查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日志采集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10206203" y="2191437"/>
              <a:ext cx="921433" cy="0"/>
            </a:xfrm>
            <a:prstGeom prst="line">
              <a:avLst/>
            </a:prstGeom>
            <a:solidFill>
              <a:srgbClr val="150D3E"/>
            </a:solidFill>
            <a:ln w="15875" cap="flat" cmpd="sng" algn="ctr">
              <a:gradFill flip="none" rotWithShape="1">
                <a:gsLst>
                  <a:gs pos="0">
                    <a:srgbClr val="61E1EA">
                      <a:alpha val="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ysClr val="window" lastClr="FFFFFF"/>
                  </a:gs>
                </a:gsLst>
                <a:lin ang="0" scaled="0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47" name="矩形 46"/>
          <p:cNvSpPr/>
          <p:nvPr/>
        </p:nvSpPr>
        <p:spPr>
          <a:xfrm>
            <a:off x="2475712" y="1801965"/>
            <a:ext cx="7514511" cy="2960096"/>
          </a:xfrm>
          <a:prstGeom prst="rect">
            <a:avLst/>
          </a:prstGeom>
          <a:solidFill>
            <a:srgbClr val="4D8D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423679" y="1825209"/>
            <a:ext cx="189186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iGIX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低代码平台</a:t>
            </a:r>
          </a:p>
        </p:txBody>
      </p:sp>
      <p:sp>
        <p:nvSpPr>
          <p:cNvPr id="49" name="矩形 48"/>
          <p:cNvSpPr/>
          <p:nvPr/>
        </p:nvSpPr>
        <p:spPr>
          <a:xfrm>
            <a:off x="4539155" y="2319942"/>
            <a:ext cx="1468800" cy="3852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云开发环境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225076" y="1082204"/>
            <a:ext cx="9983099" cy="644503"/>
          </a:xfrm>
          <a:prstGeom prst="roundRect">
            <a:avLst>
              <a:gd name="adj" fmla="val 0"/>
            </a:avLst>
          </a:prstGeom>
          <a:solidFill>
            <a:srgbClr val="2690EE">
              <a:alpha val="5000"/>
            </a:srgbClr>
          </a:solidFill>
          <a:ln w="9525" cap="flat" cmpd="sng" algn="ctr">
            <a:solidFill>
              <a:schemeClr val="bg1">
                <a:lumMod val="75000"/>
                <a:alpha val="70000"/>
              </a:scheme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           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479868" y="1230135"/>
            <a:ext cx="123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rPr>
              <a:t>应用市场</a:t>
            </a:r>
          </a:p>
        </p:txBody>
      </p:sp>
      <p:sp>
        <p:nvSpPr>
          <p:cNvPr id="52" name="Freeform 115"/>
          <p:cNvSpPr>
            <a:spLocks noEditPoints="1"/>
          </p:cNvSpPr>
          <p:nvPr/>
        </p:nvSpPr>
        <p:spPr bwMode="auto">
          <a:xfrm>
            <a:off x="8272272" y="1262919"/>
            <a:ext cx="320985" cy="295862"/>
          </a:xfrm>
          <a:custGeom>
            <a:avLst/>
            <a:gdLst>
              <a:gd name="T0" fmla="*/ 249 w 266"/>
              <a:gd name="T1" fmla="*/ 0 h 244"/>
              <a:gd name="T2" fmla="*/ 266 w 266"/>
              <a:gd name="T3" fmla="*/ 163 h 244"/>
              <a:gd name="T4" fmla="*/ 238 w 266"/>
              <a:gd name="T5" fmla="*/ 180 h 244"/>
              <a:gd name="T6" fmla="*/ 245 w 266"/>
              <a:gd name="T7" fmla="*/ 162 h 244"/>
              <a:gd name="T8" fmla="*/ 22 w 266"/>
              <a:gd name="T9" fmla="*/ 16 h 244"/>
              <a:gd name="T10" fmla="*/ 102 w 266"/>
              <a:gd name="T11" fmla="*/ 162 h 244"/>
              <a:gd name="T12" fmla="*/ 115 w 266"/>
              <a:gd name="T13" fmla="*/ 180 h 244"/>
              <a:gd name="T14" fmla="*/ 0 w 266"/>
              <a:gd name="T15" fmla="*/ 163 h 244"/>
              <a:gd name="T16" fmla="*/ 17 w 266"/>
              <a:gd name="T17" fmla="*/ 0 h 244"/>
              <a:gd name="T18" fmla="*/ 182 w 266"/>
              <a:gd name="T19" fmla="*/ 101 h 244"/>
              <a:gd name="T20" fmla="*/ 233 w 266"/>
              <a:gd name="T21" fmla="*/ 96 h 244"/>
              <a:gd name="T22" fmla="*/ 182 w 266"/>
              <a:gd name="T23" fmla="*/ 81 h 244"/>
              <a:gd name="T24" fmla="*/ 233 w 266"/>
              <a:gd name="T25" fmla="*/ 85 h 244"/>
              <a:gd name="T26" fmla="*/ 182 w 266"/>
              <a:gd name="T27" fmla="*/ 81 h 244"/>
              <a:gd name="T28" fmla="*/ 209 w 266"/>
              <a:gd name="T29" fmla="*/ 66 h 244"/>
              <a:gd name="T30" fmla="*/ 233 w 266"/>
              <a:gd name="T31" fmla="*/ 62 h 244"/>
              <a:gd name="T32" fmla="*/ 209 w 266"/>
              <a:gd name="T33" fmla="*/ 47 h 244"/>
              <a:gd name="T34" fmla="*/ 233 w 266"/>
              <a:gd name="T35" fmla="*/ 52 h 244"/>
              <a:gd name="T36" fmla="*/ 209 w 266"/>
              <a:gd name="T37" fmla="*/ 47 h 244"/>
              <a:gd name="T38" fmla="*/ 209 w 266"/>
              <a:gd name="T39" fmla="*/ 37 h 244"/>
              <a:gd name="T40" fmla="*/ 233 w 266"/>
              <a:gd name="T41" fmla="*/ 33 h 244"/>
              <a:gd name="T42" fmla="*/ 153 w 266"/>
              <a:gd name="T43" fmla="*/ 33 h 244"/>
              <a:gd name="T44" fmla="*/ 201 w 266"/>
              <a:gd name="T45" fmla="*/ 72 h 244"/>
              <a:gd name="T46" fmla="*/ 153 w 266"/>
              <a:gd name="T47" fmla="*/ 33 h 244"/>
              <a:gd name="T48" fmla="*/ 78 w 266"/>
              <a:gd name="T49" fmla="*/ 119 h 244"/>
              <a:gd name="T50" fmla="*/ 66 w 266"/>
              <a:gd name="T51" fmla="*/ 83 h 244"/>
              <a:gd name="T52" fmla="*/ 36 w 266"/>
              <a:gd name="T53" fmla="*/ 81 h 244"/>
              <a:gd name="T54" fmla="*/ 67 w 266"/>
              <a:gd name="T55" fmla="*/ 72 h 244"/>
              <a:gd name="T56" fmla="*/ 88 w 266"/>
              <a:gd name="T57" fmla="*/ 80 h 244"/>
              <a:gd name="T58" fmla="*/ 90 w 266"/>
              <a:gd name="T59" fmla="*/ 82 h 244"/>
              <a:gd name="T60" fmla="*/ 108 w 266"/>
              <a:gd name="T61" fmla="*/ 87 h 244"/>
              <a:gd name="T62" fmla="*/ 113 w 266"/>
              <a:gd name="T63" fmla="*/ 58 h 244"/>
              <a:gd name="T64" fmla="*/ 123 w 266"/>
              <a:gd name="T65" fmla="*/ 64 h 244"/>
              <a:gd name="T66" fmla="*/ 141 w 266"/>
              <a:gd name="T67" fmla="*/ 46 h 244"/>
              <a:gd name="T68" fmla="*/ 117 w 266"/>
              <a:gd name="T69" fmla="*/ 40 h 244"/>
              <a:gd name="T70" fmla="*/ 106 w 266"/>
              <a:gd name="T71" fmla="*/ 50 h 244"/>
              <a:gd name="T72" fmla="*/ 104 w 266"/>
              <a:gd name="T73" fmla="*/ 54 h 244"/>
              <a:gd name="T74" fmla="*/ 95 w 266"/>
              <a:gd name="T75" fmla="*/ 73 h 244"/>
              <a:gd name="T76" fmla="*/ 86 w 266"/>
              <a:gd name="T77" fmla="*/ 63 h 244"/>
              <a:gd name="T78" fmla="*/ 66 w 266"/>
              <a:gd name="T79" fmla="*/ 61 h 244"/>
              <a:gd name="T80" fmla="*/ 47 w 266"/>
              <a:gd name="T81" fmla="*/ 119 h 244"/>
              <a:gd name="T82" fmla="*/ 59 w 266"/>
              <a:gd name="T83" fmla="*/ 92 h 244"/>
              <a:gd name="T84" fmla="*/ 47 w 266"/>
              <a:gd name="T85" fmla="*/ 119 h 244"/>
              <a:gd name="T86" fmla="*/ 133 w 266"/>
              <a:gd name="T87" fmla="*/ 119 h 244"/>
              <a:gd name="T88" fmla="*/ 120 w 266"/>
              <a:gd name="T89" fmla="*/ 67 h 244"/>
              <a:gd name="T90" fmla="*/ 102 w 266"/>
              <a:gd name="T91" fmla="*/ 119 h 244"/>
              <a:gd name="T92" fmla="*/ 114 w 266"/>
              <a:gd name="T93" fmla="*/ 96 h 244"/>
              <a:gd name="T94" fmla="*/ 102 w 266"/>
              <a:gd name="T95" fmla="*/ 119 h 244"/>
              <a:gd name="T96" fmla="*/ 96 w 266"/>
              <a:gd name="T97" fmla="*/ 119 h 244"/>
              <a:gd name="T98" fmla="*/ 83 w 266"/>
              <a:gd name="T99" fmla="*/ 89 h 244"/>
              <a:gd name="T100" fmla="*/ 174 w 266"/>
              <a:gd name="T101" fmla="*/ 141 h 244"/>
              <a:gd name="T102" fmla="*/ 154 w 266"/>
              <a:gd name="T103" fmla="*/ 86 h 244"/>
              <a:gd name="T104" fmla="*/ 129 w 266"/>
              <a:gd name="T105" fmla="*/ 149 h 244"/>
              <a:gd name="T106" fmla="*/ 140 w 266"/>
              <a:gd name="T107" fmla="*/ 194 h 244"/>
              <a:gd name="T108" fmla="*/ 153 w 266"/>
              <a:gd name="T109" fmla="*/ 244 h 244"/>
              <a:gd name="T110" fmla="*/ 213 w 266"/>
              <a:gd name="T111" fmla="*/ 230 h 244"/>
              <a:gd name="T112" fmla="*/ 207 w 266"/>
              <a:gd name="T113" fmla="*/ 137 h 244"/>
              <a:gd name="T114" fmla="*/ 203 w 266"/>
              <a:gd name="T115" fmla="*/ 128 h 244"/>
              <a:gd name="T116" fmla="*/ 189 w 266"/>
              <a:gd name="T117" fmla="*/ 132 h 244"/>
              <a:gd name="T118" fmla="*/ 175 w 266"/>
              <a:gd name="T119" fmla="*/ 120 h 244"/>
              <a:gd name="T120" fmla="*/ 7 w 266"/>
              <a:gd name="T121" fmla="*/ 64 h 244"/>
              <a:gd name="T122" fmla="*/ 14 w 266"/>
              <a:gd name="T123" fmla="*/ 111 h 244"/>
              <a:gd name="T124" fmla="*/ 7 w 266"/>
              <a:gd name="T125" fmla="*/ 6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6" h="244">
                <a:moveTo>
                  <a:pt x="17" y="0"/>
                </a:moveTo>
                <a:cubicBezTo>
                  <a:pt x="249" y="0"/>
                  <a:pt x="249" y="0"/>
                  <a:pt x="249" y="0"/>
                </a:cubicBezTo>
                <a:cubicBezTo>
                  <a:pt x="258" y="0"/>
                  <a:pt x="266" y="7"/>
                  <a:pt x="266" y="16"/>
                </a:cubicBezTo>
                <a:cubicBezTo>
                  <a:pt x="266" y="163"/>
                  <a:pt x="266" y="163"/>
                  <a:pt x="266" y="163"/>
                </a:cubicBezTo>
                <a:cubicBezTo>
                  <a:pt x="266" y="172"/>
                  <a:pt x="258" y="180"/>
                  <a:pt x="249" y="180"/>
                </a:cubicBezTo>
                <a:cubicBezTo>
                  <a:pt x="238" y="180"/>
                  <a:pt x="238" y="180"/>
                  <a:pt x="238" y="180"/>
                </a:cubicBezTo>
                <a:cubicBezTo>
                  <a:pt x="239" y="174"/>
                  <a:pt x="239" y="168"/>
                  <a:pt x="239" y="162"/>
                </a:cubicBezTo>
                <a:cubicBezTo>
                  <a:pt x="245" y="162"/>
                  <a:pt x="245" y="162"/>
                  <a:pt x="245" y="162"/>
                </a:cubicBezTo>
                <a:cubicBezTo>
                  <a:pt x="245" y="16"/>
                  <a:pt x="245" y="16"/>
                  <a:pt x="245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162"/>
                  <a:pt x="22" y="162"/>
                  <a:pt x="2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8" y="169"/>
                  <a:pt x="108" y="169"/>
                  <a:pt x="108" y="169"/>
                </a:cubicBezTo>
                <a:cubicBezTo>
                  <a:pt x="111" y="172"/>
                  <a:pt x="113" y="176"/>
                  <a:pt x="115" y="180"/>
                </a:cubicBezTo>
                <a:cubicBezTo>
                  <a:pt x="17" y="180"/>
                  <a:pt x="17" y="180"/>
                  <a:pt x="17" y="180"/>
                </a:cubicBezTo>
                <a:cubicBezTo>
                  <a:pt x="8" y="180"/>
                  <a:pt x="0" y="172"/>
                  <a:pt x="0" y="16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8" y="0"/>
                  <a:pt x="17" y="0"/>
                </a:cubicBezTo>
                <a:close/>
                <a:moveTo>
                  <a:pt x="182" y="96"/>
                </a:moveTo>
                <a:cubicBezTo>
                  <a:pt x="182" y="101"/>
                  <a:pt x="182" y="101"/>
                  <a:pt x="182" y="101"/>
                </a:cubicBezTo>
                <a:cubicBezTo>
                  <a:pt x="233" y="101"/>
                  <a:pt x="233" y="101"/>
                  <a:pt x="233" y="101"/>
                </a:cubicBezTo>
                <a:cubicBezTo>
                  <a:pt x="233" y="96"/>
                  <a:pt x="233" y="96"/>
                  <a:pt x="233" y="96"/>
                </a:cubicBezTo>
                <a:cubicBezTo>
                  <a:pt x="182" y="96"/>
                  <a:pt x="182" y="96"/>
                  <a:pt x="182" y="96"/>
                </a:cubicBezTo>
                <a:close/>
                <a:moveTo>
                  <a:pt x="182" y="81"/>
                </a:moveTo>
                <a:cubicBezTo>
                  <a:pt x="182" y="85"/>
                  <a:pt x="182" y="85"/>
                  <a:pt x="182" y="85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3" y="81"/>
                  <a:pt x="233" y="81"/>
                  <a:pt x="233" y="81"/>
                </a:cubicBezTo>
                <a:cubicBezTo>
                  <a:pt x="182" y="81"/>
                  <a:pt x="182" y="81"/>
                  <a:pt x="182" y="81"/>
                </a:cubicBezTo>
                <a:close/>
                <a:moveTo>
                  <a:pt x="209" y="62"/>
                </a:moveTo>
                <a:cubicBezTo>
                  <a:pt x="209" y="66"/>
                  <a:pt x="209" y="66"/>
                  <a:pt x="209" y="66"/>
                </a:cubicBezTo>
                <a:cubicBezTo>
                  <a:pt x="233" y="66"/>
                  <a:pt x="233" y="66"/>
                  <a:pt x="233" y="66"/>
                </a:cubicBezTo>
                <a:cubicBezTo>
                  <a:pt x="233" y="62"/>
                  <a:pt x="233" y="62"/>
                  <a:pt x="233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9" y="47"/>
                </a:moveTo>
                <a:cubicBezTo>
                  <a:pt x="209" y="52"/>
                  <a:pt x="209" y="52"/>
                  <a:pt x="209" y="52"/>
                </a:cubicBezTo>
                <a:cubicBezTo>
                  <a:pt x="233" y="52"/>
                  <a:pt x="233" y="52"/>
                  <a:pt x="233" y="52"/>
                </a:cubicBezTo>
                <a:cubicBezTo>
                  <a:pt x="233" y="47"/>
                  <a:pt x="233" y="47"/>
                  <a:pt x="233" y="47"/>
                </a:cubicBezTo>
                <a:cubicBezTo>
                  <a:pt x="209" y="47"/>
                  <a:pt x="209" y="47"/>
                  <a:pt x="209" y="47"/>
                </a:cubicBezTo>
                <a:close/>
                <a:moveTo>
                  <a:pt x="209" y="33"/>
                </a:moveTo>
                <a:cubicBezTo>
                  <a:pt x="209" y="37"/>
                  <a:pt x="209" y="37"/>
                  <a:pt x="209" y="37"/>
                </a:cubicBezTo>
                <a:cubicBezTo>
                  <a:pt x="233" y="37"/>
                  <a:pt x="233" y="37"/>
                  <a:pt x="233" y="37"/>
                </a:cubicBezTo>
                <a:cubicBezTo>
                  <a:pt x="233" y="33"/>
                  <a:pt x="233" y="33"/>
                  <a:pt x="233" y="33"/>
                </a:cubicBezTo>
                <a:cubicBezTo>
                  <a:pt x="209" y="33"/>
                  <a:pt x="209" y="33"/>
                  <a:pt x="209" y="33"/>
                </a:cubicBezTo>
                <a:close/>
                <a:moveTo>
                  <a:pt x="153" y="33"/>
                </a:moveTo>
                <a:cubicBezTo>
                  <a:pt x="153" y="72"/>
                  <a:pt x="153" y="72"/>
                  <a:pt x="153" y="72"/>
                </a:cubicBezTo>
                <a:cubicBezTo>
                  <a:pt x="201" y="72"/>
                  <a:pt x="201" y="72"/>
                  <a:pt x="201" y="72"/>
                </a:cubicBezTo>
                <a:cubicBezTo>
                  <a:pt x="201" y="33"/>
                  <a:pt x="201" y="33"/>
                  <a:pt x="201" y="33"/>
                </a:cubicBezTo>
                <a:cubicBezTo>
                  <a:pt x="153" y="33"/>
                  <a:pt x="153" y="33"/>
                  <a:pt x="153" y="33"/>
                </a:cubicBezTo>
                <a:close/>
                <a:moveTo>
                  <a:pt x="66" y="119"/>
                </a:moveTo>
                <a:cubicBezTo>
                  <a:pt x="78" y="119"/>
                  <a:pt x="78" y="119"/>
                  <a:pt x="78" y="119"/>
                </a:cubicBezTo>
                <a:cubicBezTo>
                  <a:pt x="78" y="83"/>
                  <a:pt x="78" y="83"/>
                  <a:pt x="78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6" y="119"/>
                  <a:pt x="66" y="119"/>
                  <a:pt x="66" y="119"/>
                </a:cubicBezTo>
                <a:close/>
                <a:moveTo>
                  <a:pt x="36" y="81"/>
                </a:moveTo>
                <a:cubicBezTo>
                  <a:pt x="42" y="89"/>
                  <a:pt x="42" y="89"/>
                  <a:pt x="42" y="89"/>
                </a:cubicBezTo>
                <a:cubicBezTo>
                  <a:pt x="67" y="72"/>
                  <a:pt x="67" y="72"/>
                  <a:pt x="67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1"/>
                  <a:pt x="89" y="81"/>
                  <a:pt x="89" y="81"/>
                </a:cubicBezTo>
                <a:cubicBezTo>
                  <a:pt x="90" y="82"/>
                  <a:pt x="90" y="82"/>
                  <a:pt x="90" y="82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21" y="56"/>
                  <a:pt x="121" y="56"/>
                  <a:pt x="121" y="56"/>
                </a:cubicBezTo>
                <a:cubicBezTo>
                  <a:pt x="123" y="64"/>
                  <a:pt x="123" y="64"/>
                  <a:pt x="123" y="64"/>
                </a:cubicBezTo>
                <a:cubicBezTo>
                  <a:pt x="132" y="55"/>
                  <a:pt x="132" y="55"/>
                  <a:pt x="132" y="55"/>
                </a:cubicBezTo>
                <a:cubicBezTo>
                  <a:pt x="141" y="46"/>
                  <a:pt x="141" y="46"/>
                  <a:pt x="141" y="46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7" y="40"/>
                  <a:pt x="117" y="40"/>
                  <a:pt x="117" y="40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100" y="74"/>
                  <a:pt x="100" y="74"/>
                  <a:pt x="100" y="74"/>
                </a:cubicBezTo>
                <a:cubicBezTo>
                  <a:pt x="95" y="73"/>
                  <a:pt x="95" y="73"/>
                  <a:pt x="95" y="73"/>
                </a:cubicBezTo>
                <a:cubicBezTo>
                  <a:pt x="87" y="64"/>
                  <a:pt x="87" y="64"/>
                  <a:pt x="87" y="64"/>
                </a:cubicBezTo>
                <a:cubicBezTo>
                  <a:pt x="86" y="63"/>
                  <a:pt x="86" y="63"/>
                  <a:pt x="86" y="63"/>
                </a:cubicBezTo>
                <a:cubicBezTo>
                  <a:pt x="85" y="63"/>
                  <a:pt x="85" y="63"/>
                  <a:pt x="85" y="63"/>
                </a:cubicBezTo>
                <a:cubicBezTo>
                  <a:pt x="66" y="61"/>
                  <a:pt x="66" y="61"/>
                  <a:pt x="66" y="61"/>
                </a:cubicBezTo>
                <a:cubicBezTo>
                  <a:pt x="36" y="81"/>
                  <a:pt x="36" y="81"/>
                  <a:pt x="36" y="81"/>
                </a:cubicBezTo>
                <a:close/>
                <a:moveTo>
                  <a:pt x="47" y="119"/>
                </a:moveTo>
                <a:cubicBezTo>
                  <a:pt x="59" y="119"/>
                  <a:pt x="59" y="119"/>
                  <a:pt x="59" y="119"/>
                </a:cubicBezTo>
                <a:cubicBezTo>
                  <a:pt x="59" y="92"/>
                  <a:pt x="59" y="92"/>
                  <a:pt x="59" y="92"/>
                </a:cubicBezTo>
                <a:cubicBezTo>
                  <a:pt x="47" y="92"/>
                  <a:pt x="47" y="92"/>
                  <a:pt x="47" y="92"/>
                </a:cubicBezTo>
                <a:cubicBezTo>
                  <a:pt x="47" y="119"/>
                  <a:pt x="47" y="119"/>
                  <a:pt x="47" y="119"/>
                </a:cubicBezTo>
                <a:close/>
                <a:moveTo>
                  <a:pt x="120" y="119"/>
                </a:moveTo>
                <a:cubicBezTo>
                  <a:pt x="133" y="119"/>
                  <a:pt x="133" y="119"/>
                  <a:pt x="133" y="119"/>
                </a:cubicBezTo>
                <a:cubicBezTo>
                  <a:pt x="133" y="67"/>
                  <a:pt x="133" y="67"/>
                  <a:pt x="133" y="67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20" y="119"/>
                  <a:pt x="120" y="119"/>
                  <a:pt x="120" y="119"/>
                </a:cubicBezTo>
                <a:close/>
                <a:moveTo>
                  <a:pt x="102" y="119"/>
                </a:moveTo>
                <a:cubicBezTo>
                  <a:pt x="114" y="119"/>
                  <a:pt x="114" y="119"/>
                  <a:pt x="114" y="119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119"/>
                  <a:pt x="102" y="119"/>
                  <a:pt x="102" y="119"/>
                </a:cubicBezTo>
                <a:close/>
                <a:moveTo>
                  <a:pt x="83" y="119"/>
                </a:moveTo>
                <a:cubicBezTo>
                  <a:pt x="96" y="119"/>
                  <a:pt x="96" y="119"/>
                  <a:pt x="96" y="119"/>
                </a:cubicBezTo>
                <a:cubicBezTo>
                  <a:pt x="96" y="89"/>
                  <a:pt x="96" y="89"/>
                  <a:pt x="96" y="89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119"/>
                  <a:pt x="83" y="119"/>
                  <a:pt x="83" y="119"/>
                </a:cubicBezTo>
                <a:close/>
                <a:moveTo>
                  <a:pt x="174" y="141"/>
                </a:moveTo>
                <a:cubicBezTo>
                  <a:pt x="172" y="123"/>
                  <a:pt x="171" y="105"/>
                  <a:pt x="170" y="87"/>
                </a:cubicBezTo>
                <a:cubicBezTo>
                  <a:pt x="165" y="86"/>
                  <a:pt x="159" y="86"/>
                  <a:pt x="154" y="86"/>
                </a:cubicBezTo>
                <a:cubicBezTo>
                  <a:pt x="153" y="114"/>
                  <a:pt x="154" y="142"/>
                  <a:pt x="152" y="171"/>
                </a:cubicBezTo>
                <a:cubicBezTo>
                  <a:pt x="148" y="162"/>
                  <a:pt x="143" y="153"/>
                  <a:pt x="129" y="149"/>
                </a:cubicBezTo>
                <a:cubicBezTo>
                  <a:pt x="126" y="152"/>
                  <a:pt x="125" y="153"/>
                  <a:pt x="122" y="156"/>
                </a:cubicBezTo>
                <a:cubicBezTo>
                  <a:pt x="132" y="167"/>
                  <a:pt x="137" y="181"/>
                  <a:pt x="140" y="194"/>
                </a:cubicBezTo>
                <a:cubicBezTo>
                  <a:pt x="143" y="224"/>
                  <a:pt x="143" y="224"/>
                  <a:pt x="143" y="224"/>
                </a:cubicBezTo>
                <a:cubicBezTo>
                  <a:pt x="147" y="231"/>
                  <a:pt x="150" y="238"/>
                  <a:pt x="153" y="244"/>
                </a:cubicBezTo>
                <a:cubicBezTo>
                  <a:pt x="173" y="244"/>
                  <a:pt x="188" y="243"/>
                  <a:pt x="208" y="242"/>
                </a:cubicBezTo>
                <a:cubicBezTo>
                  <a:pt x="210" y="238"/>
                  <a:pt x="211" y="234"/>
                  <a:pt x="213" y="230"/>
                </a:cubicBezTo>
                <a:cubicBezTo>
                  <a:pt x="217" y="207"/>
                  <a:pt x="222" y="164"/>
                  <a:pt x="221" y="141"/>
                </a:cubicBezTo>
                <a:cubicBezTo>
                  <a:pt x="216" y="140"/>
                  <a:pt x="213" y="139"/>
                  <a:pt x="207" y="137"/>
                </a:cubicBezTo>
                <a:cubicBezTo>
                  <a:pt x="206" y="140"/>
                  <a:pt x="205" y="150"/>
                  <a:pt x="204" y="152"/>
                </a:cubicBezTo>
                <a:cubicBezTo>
                  <a:pt x="204" y="144"/>
                  <a:pt x="204" y="136"/>
                  <a:pt x="203" y="128"/>
                </a:cubicBezTo>
                <a:cubicBezTo>
                  <a:pt x="199" y="127"/>
                  <a:pt x="194" y="126"/>
                  <a:pt x="190" y="125"/>
                </a:cubicBezTo>
                <a:cubicBezTo>
                  <a:pt x="189" y="128"/>
                  <a:pt x="189" y="130"/>
                  <a:pt x="189" y="132"/>
                </a:cubicBezTo>
                <a:cubicBezTo>
                  <a:pt x="188" y="129"/>
                  <a:pt x="188" y="125"/>
                  <a:pt x="188" y="122"/>
                </a:cubicBezTo>
                <a:cubicBezTo>
                  <a:pt x="183" y="121"/>
                  <a:pt x="179" y="121"/>
                  <a:pt x="175" y="120"/>
                </a:cubicBezTo>
                <a:cubicBezTo>
                  <a:pt x="175" y="127"/>
                  <a:pt x="174" y="134"/>
                  <a:pt x="174" y="141"/>
                </a:cubicBezTo>
                <a:close/>
                <a:moveTo>
                  <a:pt x="7" y="64"/>
                </a:moveTo>
                <a:cubicBezTo>
                  <a:pt x="7" y="111"/>
                  <a:pt x="7" y="111"/>
                  <a:pt x="7" y="111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4" y="64"/>
                  <a:pt x="14" y="64"/>
                  <a:pt x="14" y="64"/>
                </a:cubicBezTo>
                <a:lnTo>
                  <a:pt x="7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53" name="Freeform 116"/>
          <p:cNvSpPr>
            <a:spLocks noEditPoints="1"/>
          </p:cNvSpPr>
          <p:nvPr/>
        </p:nvSpPr>
        <p:spPr bwMode="auto">
          <a:xfrm>
            <a:off x="3996619" y="1254742"/>
            <a:ext cx="355746" cy="312216"/>
          </a:xfrm>
          <a:custGeom>
            <a:avLst/>
            <a:gdLst>
              <a:gd name="T0" fmla="*/ 68 w 244"/>
              <a:gd name="T1" fmla="*/ 59 h 236"/>
              <a:gd name="T2" fmla="*/ 81 w 244"/>
              <a:gd name="T3" fmla="*/ 69 h 236"/>
              <a:gd name="T4" fmla="*/ 131 w 244"/>
              <a:gd name="T5" fmla="*/ 140 h 236"/>
              <a:gd name="T6" fmla="*/ 106 w 244"/>
              <a:gd name="T7" fmla="*/ 119 h 236"/>
              <a:gd name="T8" fmla="*/ 227 w 244"/>
              <a:gd name="T9" fmla="*/ 93 h 236"/>
              <a:gd name="T10" fmla="*/ 239 w 244"/>
              <a:gd name="T11" fmla="*/ 110 h 236"/>
              <a:gd name="T12" fmla="*/ 231 w 244"/>
              <a:gd name="T13" fmla="*/ 176 h 236"/>
              <a:gd name="T14" fmla="*/ 231 w 244"/>
              <a:gd name="T15" fmla="*/ 225 h 236"/>
              <a:gd name="T16" fmla="*/ 206 w 244"/>
              <a:gd name="T17" fmla="*/ 236 h 236"/>
              <a:gd name="T18" fmla="*/ 171 w 244"/>
              <a:gd name="T19" fmla="*/ 205 h 236"/>
              <a:gd name="T20" fmla="*/ 120 w 244"/>
              <a:gd name="T21" fmla="*/ 225 h 236"/>
              <a:gd name="T22" fmla="*/ 96 w 244"/>
              <a:gd name="T23" fmla="*/ 236 h 236"/>
              <a:gd name="T24" fmla="*/ 61 w 244"/>
              <a:gd name="T25" fmla="*/ 201 h 236"/>
              <a:gd name="T26" fmla="*/ 71 w 244"/>
              <a:gd name="T27" fmla="*/ 176 h 236"/>
              <a:gd name="T28" fmla="*/ 81 w 244"/>
              <a:gd name="T29" fmla="*/ 169 h 236"/>
              <a:gd name="T30" fmla="*/ 0 w 244"/>
              <a:gd name="T31" fmla="*/ 85 h 236"/>
              <a:gd name="T32" fmla="*/ 136 w 244"/>
              <a:gd name="T33" fmla="*/ 0 h 236"/>
              <a:gd name="T34" fmla="*/ 116 w 244"/>
              <a:gd name="T35" fmla="*/ 41 h 236"/>
              <a:gd name="T36" fmla="*/ 197 w 244"/>
              <a:gd name="T37" fmla="*/ 41 h 236"/>
              <a:gd name="T38" fmla="*/ 177 w 244"/>
              <a:gd name="T39" fmla="*/ 0 h 236"/>
              <a:gd name="T40" fmla="*/ 104 w 244"/>
              <a:gd name="T41" fmla="*/ 155 h 236"/>
              <a:gd name="T42" fmla="*/ 120 w 244"/>
              <a:gd name="T43" fmla="*/ 176 h 236"/>
              <a:gd name="T44" fmla="*/ 131 w 244"/>
              <a:gd name="T45" fmla="*/ 178 h 236"/>
              <a:gd name="T46" fmla="*/ 104 w 244"/>
              <a:gd name="T47" fmla="*/ 155 h 236"/>
              <a:gd name="T48" fmla="*/ 185 w 244"/>
              <a:gd name="T49" fmla="*/ 155 h 236"/>
              <a:gd name="T50" fmla="*/ 197 w 244"/>
              <a:gd name="T51" fmla="*/ 167 h 236"/>
              <a:gd name="T52" fmla="*/ 171 w 244"/>
              <a:gd name="T53" fmla="*/ 155 h 236"/>
              <a:gd name="T54" fmla="*/ 145 w 244"/>
              <a:gd name="T55" fmla="*/ 178 h 236"/>
              <a:gd name="T56" fmla="*/ 171 w 244"/>
              <a:gd name="T57" fmla="*/ 155 h 236"/>
              <a:gd name="T58" fmla="*/ 171 w 244"/>
              <a:gd name="T59" fmla="*/ 140 h 236"/>
              <a:gd name="T60" fmla="*/ 145 w 244"/>
              <a:gd name="T61" fmla="*/ 119 h 236"/>
              <a:gd name="T62" fmla="*/ 185 w 244"/>
              <a:gd name="T63" fmla="*/ 140 h 236"/>
              <a:gd name="T64" fmla="*/ 209 w 244"/>
              <a:gd name="T65" fmla="*/ 119 h 236"/>
              <a:gd name="T66" fmla="*/ 185 w 244"/>
              <a:gd name="T67" fmla="*/ 140 h 236"/>
              <a:gd name="T68" fmla="*/ 206 w 244"/>
              <a:gd name="T69" fmla="*/ 186 h 236"/>
              <a:gd name="T70" fmla="*/ 195 w 244"/>
              <a:gd name="T71" fmla="*/ 190 h 236"/>
              <a:gd name="T72" fmla="*/ 195 w 244"/>
              <a:gd name="T73" fmla="*/ 211 h 236"/>
              <a:gd name="T74" fmla="*/ 217 w 244"/>
              <a:gd name="T75" fmla="*/ 211 h 236"/>
              <a:gd name="T76" fmla="*/ 217 w 244"/>
              <a:gd name="T77" fmla="*/ 190 h 236"/>
              <a:gd name="T78" fmla="*/ 96 w 244"/>
              <a:gd name="T79" fmla="*/ 186 h 236"/>
              <a:gd name="T80" fmla="*/ 85 w 244"/>
              <a:gd name="T81" fmla="*/ 190 h 236"/>
              <a:gd name="T82" fmla="*/ 85 w 244"/>
              <a:gd name="T83" fmla="*/ 211 h 236"/>
              <a:gd name="T84" fmla="*/ 106 w 244"/>
              <a:gd name="T85" fmla="*/ 211 h 236"/>
              <a:gd name="T86" fmla="*/ 106 w 244"/>
              <a:gd name="T87" fmla="*/ 19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4" h="236">
                <a:moveTo>
                  <a:pt x="0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79" y="59"/>
                  <a:pt x="79" y="59"/>
                  <a:pt x="79" y="59"/>
                </a:cubicBezTo>
                <a:cubicBezTo>
                  <a:pt x="81" y="69"/>
                  <a:pt x="81" y="69"/>
                  <a:pt x="81" y="69"/>
                </a:cubicBezTo>
                <a:cubicBezTo>
                  <a:pt x="100" y="140"/>
                  <a:pt x="100" y="140"/>
                  <a:pt x="100" y="140"/>
                </a:cubicBezTo>
                <a:cubicBezTo>
                  <a:pt x="131" y="140"/>
                  <a:pt x="131" y="140"/>
                  <a:pt x="131" y="140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06" y="119"/>
                  <a:pt x="106" y="119"/>
                  <a:pt x="106" y="119"/>
                </a:cubicBezTo>
                <a:cubicBezTo>
                  <a:pt x="101" y="93"/>
                  <a:pt x="101" y="93"/>
                  <a:pt x="101" y="93"/>
                </a:cubicBezTo>
                <a:cubicBezTo>
                  <a:pt x="227" y="93"/>
                  <a:pt x="227" y="93"/>
                  <a:pt x="227" y="93"/>
                </a:cubicBezTo>
                <a:cubicBezTo>
                  <a:pt x="244" y="93"/>
                  <a:pt x="244" y="93"/>
                  <a:pt x="244" y="93"/>
                </a:cubicBezTo>
                <a:cubicBezTo>
                  <a:pt x="239" y="110"/>
                  <a:pt x="239" y="110"/>
                  <a:pt x="239" y="110"/>
                </a:cubicBezTo>
                <a:cubicBezTo>
                  <a:pt x="223" y="170"/>
                  <a:pt x="223" y="170"/>
                  <a:pt x="223" y="170"/>
                </a:cubicBezTo>
                <a:cubicBezTo>
                  <a:pt x="226" y="172"/>
                  <a:pt x="228" y="174"/>
                  <a:pt x="231" y="176"/>
                </a:cubicBezTo>
                <a:cubicBezTo>
                  <a:pt x="237" y="182"/>
                  <a:pt x="241" y="191"/>
                  <a:pt x="241" y="201"/>
                </a:cubicBezTo>
                <a:cubicBezTo>
                  <a:pt x="241" y="210"/>
                  <a:pt x="237" y="219"/>
                  <a:pt x="231" y="225"/>
                </a:cubicBezTo>
                <a:cubicBezTo>
                  <a:pt x="231" y="225"/>
                  <a:pt x="231" y="225"/>
                  <a:pt x="231" y="225"/>
                </a:cubicBezTo>
                <a:cubicBezTo>
                  <a:pt x="224" y="232"/>
                  <a:pt x="216" y="236"/>
                  <a:pt x="206" y="236"/>
                </a:cubicBezTo>
                <a:cubicBezTo>
                  <a:pt x="196" y="236"/>
                  <a:pt x="188" y="232"/>
                  <a:pt x="181" y="225"/>
                </a:cubicBezTo>
                <a:cubicBezTo>
                  <a:pt x="176" y="220"/>
                  <a:pt x="172" y="213"/>
                  <a:pt x="171" y="205"/>
                </a:cubicBezTo>
                <a:cubicBezTo>
                  <a:pt x="130" y="205"/>
                  <a:pt x="130" y="205"/>
                  <a:pt x="130" y="205"/>
                </a:cubicBezTo>
                <a:cubicBezTo>
                  <a:pt x="129" y="213"/>
                  <a:pt x="126" y="220"/>
                  <a:pt x="120" y="225"/>
                </a:cubicBezTo>
                <a:cubicBezTo>
                  <a:pt x="120" y="225"/>
                  <a:pt x="120" y="225"/>
                  <a:pt x="120" y="225"/>
                </a:cubicBezTo>
                <a:cubicBezTo>
                  <a:pt x="114" y="232"/>
                  <a:pt x="105" y="236"/>
                  <a:pt x="96" y="236"/>
                </a:cubicBezTo>
                <a:cubicBezTo>
                  <a:pt x="86" y="236"/>
                  <a:pt x="77" y="232"/>
                  <a:pt x="71" y="225"/>
                </a:cubicBezTo>
                <a:cubicBezTo>
                  <a:pt x="65" y="219"/>
                  <a:pt x="61" y="210"/>
                  <a:pt x="61" y="201"/>
                </a:cubicBezTo>
                <a:cubicBezTo>
                  <a:pt x="61" y="191"/>
                  <a:pt x="65" y="183"/>
                  <a:pt x="71" y="176"/>
                </a:cubicBezTo>
                <a:cubicBezTo>
                  <a:pt x="71" y="176"/>
                  <a:pt x="71" y="176"/>
                  <a:pt x="71" y="176"/>
                </a:cubicBezTo>
                <a:cubicBezTo>
                  <a:pt x="71" y="176"/>
                  <a:pt x="71" y="176"/>
                  <a:pt x="71" y="176"/>
                </a:cubicBezTo>
                <a:cubicBezTo>
                  <a:pt x="74" y="173"/>
                  <a:pt x="77" y="171"/>
                  <a:pt x="81" y="169"/>
                </a:cubicBezTo>
                <a:cubicBezTo>
                  <a:pt x="58" y="85"/>
                  <a:pt x="58" y="85"/>
                  <a:pt x="58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59"/>
                  <a:pt x="0" y="59"/>
                  <a:pt x="0" y="59"/>
                </a:cubicBezTo>
                <a:close/>
                <a:moveTo>
                  <a:pt x="136" y="0"/>
                </a:moveTo>
                <a:cubicBezTo>
                  <a:pt x="136" y="41"/>
                  <a:pt x="136" y="41"/>
                  <a:pt x="136" y="41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57" y="82"/>
                  <a:pt x="157" y="82"/>
                  <a:pt x="157" y="82"/>
                </a:cubicBezTo>
                <a:cubicBezTo>
                  <a:pt x="197" y="41"/>
                  <a:pt x="197" y="41"/>
                  <a:pt x="197" y="41"/>
                </a:cubicBezTo>
                <a:cubicBezTo>
                  <a:pt x="177" y="41"/>
                  <a:pt x="177" y="41"/>
                  <a:pt x="177" y="4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6" y="0"/>
                  <a:pt x="136" y="0"/>
                  <a:pt x="136" y="0"/>
                </a:cubicBezTo>
                <a:close/>
                <a:moveTo>
                  <a:pt x="104" y="155"/>
                </a:moveTo>
                <a:cubicBezTo>
                  <a:pt x="108" y="168"/>
                  <a:pt x="108" y="168"/>
                  <a:pt x="108" y="168"/>
                </a:cubicBezTo>
                <a:cubicBezTo>
                  <a:pt x="112" y="170"/>
                  <a:pt x="117" y="173"/>
                  <a:pt x="120" y="176"/>
                </a:cubicBezTo>
                <a:cubicBezTo>
                  <a:pt x="121" y="177"/>
                  <a:pt x="122" y="178"/>
                  <a:pt x="122" y="178"/>
                </a:cubicBezTo>
                <a:cubicBezTo>
                  <a:pt x="131" y="178"/>
                  <a:pt x="131" y="178"/>
                  <a:pt x="131" y="178"/>
                </a:cubicBezTo>
                <a:cubicBezTo>
                  <a:pt x="131" y="155"/>
                  <a:pt x="131" y="155"/>
                  <a:pt x="131" y="155"/>
                </a:cubicBezTo>
                <a:cubicBezTo>
                  <a:pt x="104" y="155"/>
                  <a:pt x="104" y="155"/>
                  <a:pt x="104" y="155"/>
                </a:cubicBezTo>
                <a:close/>
                <a:moveTo>
                  <a:pt x="200" y="155"/>
                </a:moveTo>
                <a:cubicBezTo>
                  <a:pt x="185" y="155"/>
                  <a:pt x="185" y="155"/>
                  <a:pt x="185" y="155"/>
                </a:cubicBezTo>
                <a:cubicBezTo>
                  <a:pt x="185" y="173"/>
                  <a:pt x="185" y="173"/>
                  <a:pt x="185" y="173"/>
                </a:cubicBezTo>
                <a:cubicBezTo>
                  <a:pt x="189" y="170"/>
                  <a:pt x="192" y="168"/>
                  <a:pt x="197" y="167"/>
                </a:cubicBezTo>
                <a:cubicBezTo>
                  <a:pt x="200" y="155"/>
                  <a:pt x="200" y="155"/>
                  <a:pt x="200" y="155"/>
                </a:cubicBezTo>
                <a:close/>
                <a:moveTo>
                  <a:pt x="171" y="155"/>
                </a:moveTo>
                <a:cubicBezTo>
                  <a:pt x="145" y="155"/>
                  <a:pt x="145" y="155"/>
                  <a:pt x="145" y="155"/>
                </a:cubicBezTo>
                <a:cubicBezTo>
                  <a:pt x="145" y="178"/>
                  <a:pt x="145" y="178"/>
                  <a:pt x="145" y="178"/>
                </a:cubicBezTo>
                <a:cubicBezTo>
                  <a:pt x="171" y="178"/>
                  <a:pt x="171" y="178"/>
                  <a:pt x="171" y="178"/>
                </a:cubicBezTo>
                <a:cubicBezTo>
                  <a:pt x="171" y="155"/>
                  <a:pt x="171" y="155"/>
                  <a:pt x="171" y="155"/>
                </a:cubicBezTo>
                <a:close/>
                <a:moveTo>
                  <a:pt x="145" y="140"/>
                </a:moveTo>
                <a:cubicBezTo>
                  <a:pt x="171" y="140"/>
                  <a:pt x="171" y="140"/>
                  <a:pt x="171" y="140"/>
                </a:cubicBezTo>
                <a:cubicBezTo>
                  <a:pt x="171" y="119"/>
                  <a:pt x="171" y="119"/>
                  <a:pt x="171" y="119"/>
                </a:cubicBezTo>
                <a:cubicBezTo>
                  <a:pt x="145" y="119"/>
                  <a:pt x="145" y="119"/>
                  <a:pt x="145" y="119"/>
                </a:cubicBezTo>
                <a:cubicBezTo>
                  <a:pt x="145" y="140"/>
                  <a:pt x="145" y="140"/>
                  <a:pt x="145" y="140"/>
                </a:cubicBezTo>
                <a:close/>
                <a:moveTo>
                  <a:pt x="185" y="140"/>
                </a:moveTo>
                <a:cubicBezTo>
                  <a:pt x="204" y="140"/>
                  <a:pt x="204" y="140"/>
                  <a:pt x="204" y="140"/>
                </a:cubicBezTo>
                <a:cubicBezTo>
                  <a:pt x="209" y="119"/>
                  <a:pt x="209" y="119"/>
                  <a:pt x="209" y="119"/>
                </a:cubicBezTo>
                <a:cubicBezTo>
                  <a:pt x="185" y="119"/>
                  <a:pt x="185" y="119"/>
                  <a:pt x="185" y="119"/>
                </a:cubicBezTo>
                <a:cubicBezTo>
                  <a:pt x="185" y="140"/>
                  <a:pt x="185" y="140"/>
                  <a:pt x="185" y="140"/>
                </a:cubicBezTo>
                <a:close/>
                <a:moveTo>
                  <a:pt x="217" y="190"/>
                </a:moveTo>
                <a:cubicBezTo>
                  <a:pt x="214" y="187"/>
                  <a:pt x="210" y="186"/>
                  <a:pt x="206" y="186"/>
                </a:cubicBezTo>
                <a:cubicBezTo>
                  <a:pt x="202" y="186"/>
                  <a:pt x="198" y="187"/>
                  <a:pt x="195" y="190"/>
                </a:cubicBezTo>
                <a:cubicBezTo>
                  <a:pt x="195" y="190"/>
                  <a:pt x="195" y="190"/>
                  <a:pt x="195" y="190"/>
                </a:cubicBezTo>
                <a:cubicBezTo>
                  <a:pt x="193" y="193"/>
                  <a:pt x="191" y="197"/>
                  <a:pt x="191" y="201"/>
                </a:cubicBezTo>
                <a:cubicBezTo>
                  <a:pt x="191" y="205"/>
                  <a:pt x="193" y="209"/>
                  <a:pt x="195" y="211"/>
                </a:cubicBezTo>
                <a:cubicBezTo>
                  <a:pt x="198" y="214"/>
                  <a:pt x="202" y="216"/>
                  <a:pt x="206" y="216"/>
                </a:cubicBezTo>
                <a:cubicBezTo>
                  <a:pt x="210" y="216"/>
                  <a:pt x="214" y="214"/>
                  <a:pt x="217" y="211"/>
                </a:cubicBezTo>
                <a:cubicBezTo>
                  <a:pt x="219" y="209"/>
                  <a:pt x="221" y="205"/>
                  <a:pt x="221" y="201"/>
                </a:cubicBezTo>
                <a:cubicBezTo>
                  <a:pt x="221" y="197"/>
                  <a:pt x="219" y="193"/>
                  <a:pt x="217" y="190"/>
                </a:cubicBezTo>
                <a:close/>
                <a:moveTo>
                  <a:pt x="106" y="190"/>
                </a:moveTo>
                <a:cubicBezTo>
                  <a:pt x="103" y="187"/>
                  <a:pt x="100" y="186"/>
                  <a:pt x="96" y="186"/>
                </a:cubicBezTo>
                <a:cubicBezTo>
                  <a:pt x="91" y="186"/>
                  <a:pt x="88" y="187"/>
                  <a:pt x="85" y="190"/>
                </a:cubicBezTo>
                <a:cubicBezTo>
                  <a:pt x="85" y="190"/>
                  <a:pt x="85" y="190"/>
                  <a:pt x="85" y="190"/>
                </a:cubicBezTo>
                <a:cubicBezTo>
                  <a:pt x="82" y="193"/>
                  <a:pt x="80" y="197"/>
                  <a:pt x="80" y="201"/>
                </a:cubicBezTo>
                <a:cubicBezTo>
                  <a:pt x="80" y="205"/>
                  <a:pt x="82" y="209"/>
                  <a:pt x="85" y="211"/>
                </a:cubicBezTo>
                <a:cubicBezTo>
                  <a:pt x="88" y="214"/>
                  <a:pt x="91" y="216"/>
                  <a:pt x="96" y="216"/>
                </a:cubicBezTo>
                <a:cubicBezTo>
                  <a:pt x="100" y="216"/>
                  <a:pt x="103" y="214"/>
                  <a:pt x="106" y="211"/>
                </a:cubicBezTo>
                <a:cubicBezTo>
                  <a:pt x="109" y="209"/>
                  <a:pt x="111" y="205"/>
                  <a:pt x="111" y="201"/>
                </a:cubicBezTo>
                <a:cubicBezTo>
                  <a:pt x="111" y="197"/>
                  <a:pt x="109" y="193"/>
                  <a:pt x="106" y="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pic>
        <p:nvPicPr>
          <p:cNvPr id="54" name="图片 53" descr="5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32" y="1232813"/>
            <a:ext cx="335777" cy="3560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5" name="组合 54"/>
          <p:cNvGrpSpPr/>
          <p:nvPr/>
        </p:nvGrpSpPr>
        <p:grpSpPr>
          <a:xfrm>
            <a:off x="7185805" y="1248052"/>
            <a:ext cx="369799" cy="325597"/>
            <a:chOff x="10853" y="1932"/>
            <a:chExt cx="500" cy="438"/>
          </a:xfrm>
          <a:solidFill>
            <a:schemeClr val="bg1"/>
          </a:solidFill>
        </p:grpSpPr>
        <p:sp>
          <p:nvSpPr>
            <p:cNvPr id="56" name="Freeform 76"/>
            <p:cNvSpPr>
              <a:spLocks noEditPoints="1"/>
            </p:cNvSpPr>
            <p:nvPr/>
          </p:nvSpPr>
          <p:spPr bwMode="auto">
            <a:xfrm>
              <a:off x="10925" y="1932"/>
              <a:ext cx="355" cy="356"/>
            </a:xfrm>
            <a:custGeom>
              <a:avLst/>
              <a:gdLst>
                <a:gd name="T0" fmla="*/ 19 w 136"/>
                <a:gd name="T1" fmla="*/ 99 h 136"/>
                <a:gd name="T2" fmla="*/ 23 w 136"/>
                <a:gd name="T3" fmla="*/ 119 h 136"/>
                <a:gd name="T4" fmla="*/ 55 w 136"/>
                <a:gd name="T5" fmla="*/ 125 h 136"/>
                <a:gd name="T6" fmla="*/ 72 w 136"/>
                <a:gd name="T7" fmla="*/ 136 h 136"/>
                <a:gd name="T8" fmla="*/ 99 w 136"/>
                <a:gd name="T9" fmla="*/ 117 h 136"/>
                <a:gd name="T10" fmla="*/ 119 w 136"/>
                <a:gd name="T11" fmla="*/ 113 h 136"/>
                <a:gd name="T12" fmla="*/ 124 w 136"/>
                <a:gd name="T13" fmla="*/ 80 h 136"/>
                <a:gd name="T14" fmla="*/ 136 w 136"/>
                <a:gd name="T15" fmla="*/ 63 h 136"/>
                <a:gd name="T16" fmla="*/ 116 w 136"/>
                <a:gd name="T17" fmla="*/ 37 h 136"/>
                <a:gd name="T18" fmla="*/ 112 w 136"/>
                <a:gd name="T19" fmla="*/ 17 h 136"/>
                <a:gd name="T20" fmla="*/ 80 w 136"/>
                <a:gd name="T21" fmla="*/ 12 h 136"/>
                <a:gd name="T22" fmla="*/ 63 w 136"/>
                <a:gd name="T23" fmla="*/ 0 h 136"/>
                <a:gd name="T24" fmla="*/ 36 w 136"/>
                <a:gd name="T25" fmla="*/ 19 h 136"/>
                <a:gd name="T26" fmla="*/ 16 w 136"/>
                <a:gd name="T27" fmla="*/ 23 h 136"/>
                <a:gd name="T28" fmla="*/ 11 w 136"/>
                <a:gd name="T29" fmla="*/ 56 h 136"/>
                <a:gd name="T30" fmla="*/ 0 w 136"/>
                <a:gd name="T31" fmla="*/ 73 h 136"/>
                <a:gd name="T32" fmla="*/ 51 w 136"/>
                <a:gd name="T33" fmla="*/ 45 h 136"/>
                <a:gd name="T34" fmla="*/ 62 w 136"/>
                <a:gd name="T35" fmla="*/ 30 h 136"/>
                <a:gd name="T36" fmla="*/ 63 w 136"/>
                <a:gd name="T37" fmla="*/ 29 h 136"/>
                <a:gd name="T38" fmla="*/ 68 w 136"/>
                <a:gd name="T39" fmla="*/ 28 h 136"/>
                <a:gd name="T40" fmla="*/ 68 w 136"/>
                <a:gd name="T41" fmla="*/ 38 h 136"/>
                <a:gd name="T42" fmla="*/ 76 w 136"/>
                <a:gd name="T43" fmla="*/ 39 h 136"/>
                <a:gd name="T44" fmla="*/ 79 w 136"/>
                <a:gd name="T45" fmla="*/ 41 h 136"/>
                <a:gd name="T46" fmla="*/ 80 w 136"/>
                <a:gd name="T47" fmla="*/ 45 h 136"/>
                <a:gd name="T48" fmla="*/ 79 w 136"/>
                <a:gd name="T49" fmla="*/ 47 h 136"/>
                <a:gd name="T50" fmla="*/ 70 w 136"/>
                <a:gd name="T51" fmla="*/ 45 h 136"/>
                <a:gd name="T52" fmla="*/ 57 w 136"/>
                <a:gd name="T53" fmla="*/ 48 h 136"/>
                <a:gd name="T54" fmla="*/ 57 w 136"/>
                <a:gd name="T55" fmla="*/ 59 h 136"/>
                <a:gd name="T56" fmla="*/ 71 w 136"/>
                <a:gd name="T57" fmla="*/ 64 h 136"/>
                <a:gd name="T58" fmla="*/ 85 w 136"/>
                <a:gd name="T59" fmla="*/ 72 h 136"/>
                <a:gd name="T60" fmla="*/ 84 w 136"/>
                <a:gd name="T61" fmla="*/ 90 h 136"/>
                <a:gd name="T62" fmla="*/ 70 w 136"/>
                <a:gd name="T63" fmla="*/ 106 h 136"/>
                <a:gd name="T64" fmla="*/ 69 w 136"/>
                <a:gd name="T65" fmla="*/ 108 h 136"/>
                <a:gd name="T66" fmla="*/ 65 w 136"/>
                <a:gd name="T67" fmla="*/ 108 h 136"/>
                <a:gd name="T68" fmla="*/ 64 w 136"/>
                <a:gd name="T69" fmla="*/ 97 h 136"/>
                <a:gd name="T70" fmla="*/ 54 w 136"/>
                <a:gd name="T71" fmla="*/ 96 h 136"/>
                <a:gd name="T72" fmla="*/ 51 w 136"/>
                <a:gd name="T73" fmla="*/ 92 h 136"/>
                <a:gd name="T74" fmla="*/ 52 w 136"/>
                <a:gd name="T75" fmla="*/ 88 h 136"/>
                <a:gd name="T76" fmla="*/ 57 w 136"/>
                <a:gd name="T77" fmla="*/ 90 h 136"/>
                <a:gd name="T78" fmla="*/ 77 w 136"/>
                <a:gd name="T79" fmla="*/ 87 h 136"/>
                <a:gd name="T80" fmla="*/ 74 w 136"/>
                <a:gd name="T81" fmla="*/ 73 h 136"/>
                <a:gd name="T82" fmla="*/ 58 w 136"/>
                <a:gd name="T83" fmla="*/ 68 h 136"/>
                <a:gd name="T84" fmla="*/ 48 w 136"/>
                <a:gd name="T85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136">
                  <a:moveTo>
                    <a:pt x="7" y="80"/>
                  </a:moveTo>
                  <a:cubicBezTo>
                    <a:pt x="11" y="80"/>
                    <a:pt x="11" y="80"/>
                    <a:pt x="11" y="80"/>
                  </a:cubicBezTo>
                  <a:cubicBezTo>
                    <a:pt x="13" y="87"/>
                    <a:pt x="15" y="93"/>
                    <a:pt x="19" y="99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3" y="105"/>
                    <a:pt x="13" y="110"/>
                    <a:pt x="16" y="113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6" y="122"/>
                    <a:pt x="31" y="122"/>
                    <a:pt x="34" y="119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42" y="120"/>
                    <a:pt x="49" y="123"/>
                    <a:pt x="55" y="125"/>
                  </a:cubicBezTo>
                  <a:cubicBezTo>
                    <a:pt x="55" y="128"/>
                    <a:pt x="55" y="128"/>
                    <a:pt x="55" y="128"/>
                  </a:cubicBezTo>
                  <a:cubicBezTo>
                    <a:pt x="55" y="133"/>
                    <a:pt x="59" y="136"/>
                    <a:pt x="63" y="136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77" y="136"/>
                    <a:pt x="80" y="133"/>
                    <a:pt x="80" y="128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7" y="123"/>
                    <a:pt x="93" y="120"/>
                    <a:pt x="99" y="117"/>
                  </a:cubicBezTo>
                  <a:cubicBezTo>
                    <a:pt x="101" y="119"/>
                    <a:pt x="101" y="119"/>
                    <a:pt x="101" y="119"/>
                  </a:cubicBezTo>
                  <a:cubicBezTo>
                    <a:pt x="104" y="122"/>
                    <a:pt x="109" y="122"/>
                    <a:pt x="112" y="119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22" y="110"/>
                    <a:pt x="122" y="105"/>
                    <a:pt x="119" y="102"/>
                  </a:cubicBezTo>
                  <a:cubicBezTo>
                    <a:pt x="116" y="99"/>
                    <a:pt x="116" y="99"/>
                    <a:pt x="116" y="99"/>
                  </a:cubicBezTo>
                  <a:cubicBezTo>
                    <a:pt x="120" y="93"/>
                    <a:pt x="123" y="87"/>
                    <a:pt x="124" y="80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132" y="80"/>
                    <a:pt x="136" y="77"/>
                    <a:pt x="136" y="73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36" y="59"/>
                    <a:pt x="132" y="56"/>
                    <a:pt x="128" y="56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3" y="49"/>
                    <a:pt x="120" y="43"/>
                    <a:pt x="116" y="37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22" y="31"/>
                    <a:pt x="122" y="26"/>
                    <a:pt x="119" y="23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09" y="14"/>
                    <a:pt x="104" y="14"/>
                    <a:pt x="101" y="17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3" y="16"/>
                    <a:pt x="87" y="13"/>
                    <a:pt x="80" y="12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"/>
                    <a:pt x="77" y="0"/>
                    <a:pt x="7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9" y="0"/>
                    <a:pt x="55" y="4"/>
                    <a:pt x="55" y="8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49" y="13"/>
                    <a:pt x="42" y="16"/>
                    <a:pt x="36" y="19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1" y="14"/>
                    <a:pt x="26" y="14"/>
                    <a:pt x="23" y="17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3" y="26"/>
                    <a:pt x="13" y="31"/>
                    <a:pt x="16" y="34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5" y="43"/>
                    <a:pt x="13" y="49"/>
                    <a:pt x="11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3" y="56"/>
                    <a:pt x="0" y="59"/>
                    <a:pt x="0" y="6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3" y="80"/>
                    <a:pt x="7" y="80"/>
                  </a:cubicBezTo>
                  <a:close/>
                  <a:moveTo>
                    <a:pt x="48" y="50"/>
                  </a:moveTo>
                  <a:cubicBezTo>
                    <a:pt x="49" y="48"/>
                    <a:pt x="49" y="47"/>
                    <a:pt x="51" y="45"/>
                  </a:cubicBezTo>
                  <a:cubicBezTo>
                    <a:pt x="52" y="44"/>
                    <a:pt x="53" y="43"/>
                    <a:pt x="55" y="41"/>
                  </a:cubicBezTo>
                  <a:cubicBezTo>
                    <a:pt x="57" y="40"/>
                    <a:pt x="60" y="40"/>
                    <a:pt x="62" y="39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2" y="30"/>
                    <a:pt x="62" y="29"/>
                  </a:cubicBezTo>
                  <a:cubicBezTo>
                    <a:pt x="62" y="29"/>
                    <a:pt x="62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4" y="28"/>
                    <a:pt x="64" y="28"/>
                    <a:pt x="65" y="28"/>
                  </a:cubicBezTo>
                  <a:cubicBezTo>
                    <a:pt x="66" y="28"/>
                    <a:pt x="66" y="28"/>
                    <a:pt x="67" y="28"/>
                  </a:cubicBezTo>
                  <a:cubicBezTo>
                    <a:pt x="67" y="28"/>
                    <a:pt x="67" y="28"/>
                    <a:pt x="68" y="28"/>
                  </a:cubicBezTo>
                  <a:cubicBezTo>
                    <a:pt x="68" y="28"/>
                    <a:pt x="68" y="29"/>
                    <a:pt x="68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9" y="38"/>
                    <a:pt x="70" y="38"/>
                    <a:pt x="71" y="38"/>
                  </a:cubicBezTo>
                  <a:cubicBezTo>
                    <a:pt x="72" y="39"/>
                    <a:pt x="73" y="39"/>
                    <a:pt x="74" y="39"/>
                  </a:cubicBezTo>
                  <a:cubicBezTo>
                    <a:pt x="75" y="39"/>
                    <a:pt x="76" y="39"/>
                    <a:pt x="76" y="39"/>
                  </a:cubicBezTo>
                  <a:cubicBezTo>
                    <a:pt x="77" y="40"/>
                    <a:pt x="78" y="40"/>
                    <a:pt x="78" y="40"/>
                  </a:cubicBezTo>
                  <a:cubicBezTo>
                    <a:pt x="78" y="40"/>
                    <a:pt x="78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3"/>
                    <a:pt x="79" y="43"/>
                    <a:pt x="79" y="44"/>
                  </a:cubicBezTo>
                  <a:cubicBezTo>
                    <a:pt x="80" y="44"/>
                    <a:pt x="80" y="45"/>
                    <a:pt x="80" y="45"/>
                  </a:cubicBezTo>
                  <a:cubicBezTo>
                    <a:pt x="80" y="45"/>
                    <a:pt x="80" y="46"/>
                    <a:pt x="79" y="46"/>
                  </a:cubicBezTo>
                  <a:cubicBezTo>
                    <a:pt x="79" y="46"/>
                    <a:pt x="79" y="46"/>
                    <a:pt x="79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8" y="47"/>
                    <a:pt x="78" y="47"/>
                    <a:pt x="77" y="46"/>
                  </a:cubicBezTo>
                  <a:cubicBezTo>
                    <a:pt x="76" y="46"/>
                    <a:pt x="75" y="46"/>
                    <a:pt x="74" y="46"/>
                  </a:cubicBezTo>
                  <a:cubicBezTo>
                    <a:pt x="73" y="45"/>
                    <a:pt x="72" y="45"/>
                    <a:pt x="70" y="45"/>
                  </a:cubicBezTo>
                  <a:cubicBezTo>
                    <a:pt x="69" y="45"/>
                    <a:pt x="67" y="45"/>
                    <a:pt x="65" y="45"/>
                  </a:cubicBezTo>
                  <a:cubicBezTo>
                    <a:pt x="63" y="45"/>
                    <a:pt x="62" y="46"/>
                    <a:pt x="60" y="46"/>
                  </a:cubicBezTo>
                  <a:cubicBezTo>
                    <a:pt x="59" y="47"/>
                    <a:pt x="58" y="47"/>
                    <a:pt x="57" y="48"/>
                  </a:cubicBezTo>
                  <a:cubicBezTo>
                    <a:pt x="56" y="49"/>
                    <a:pt x="56" y="50"/>
                    <a:pt x="56" y="51"/>
                  </a:cubicBezTo>
                  <a:cubicBezTo>
                    <a:pt x="55" y="52"/>
                    <a:pt x="55" y="53"/>
                    <a:pt x="55" y="54"/>
                  </a:cubicBezTo>
                  <a:cubicBezTo>
                    <a:pt x="56" y="56"/>
                    <a:pt x="56" y="57"/>
                    <a:pt x="57" y="59"/>
                  </a:cubicBezTo>
                  <a:cubicBezTo>
                    <a:pt x="58" y="60"/>
                    <a:pt x="59" y="60"/>
                    <a:pt x="61" y="61"/>
                  </a:cubicBezTo>
                  <a:cubicBezTo>
                    <a:pt x="62" y="62"/>
                    <a:pt x="64" y="62"/>
                    <a:pt x="66" y="63"/>
                  </a:cubicBezTo>
                  <a:cubicBezTo>
                    <a:pt x="67" y="63"/>
                    <a:pt x="69" y="63"/>
                    <a:pt x="71" y="64"/>
                  </a:cubicBezTo>
                  <a:cubicBezTo>
                    <a:pt x="73" y="64"/>
                    <a:pt x="75" y="65"/>
                    <a:pt x="77" y="65"/>
                  </a:cubicBezTo>
                  <a:cubicBezTo>
                    <a:pt x="78" y="66"/>
                    <a:pt x="80" y="67"/>
                    <a:pt x="81" y="68"/>
                  </a:cubicBezTo>
                  <a:cubicBezTo>
                    <a:pt x="83" y="69"/>
                    <a:pt x="84" y="70"/>
                    <a:pt x="85" y="72"/>
                  </a:cubicBezTo>
                  <a:cubicBezTo>
                    <a:pt x="86" y="73"/>
                    <a:pt x="87" y="75"/>
                    <a:pt x="87" y="78"/>
                  </a:cubicBezTo>
                  <a:cubicBezTo>
                    <a:pt x="88" y="80"/>
                    <a:pt x="87" y="82"/>
                    <a:pt x="87" y="84"/>
                  </a:cubicBezTo>
                  <a:cubicBezTo>
                    <a:pt x="86" y="86"/>
                    <a:pt x="85" y="88"/>
                    <a:pt x="84" y="90"/>
                  </a:cubicBezTo>
                  <a:cubicBezTo>
                    <a:pt x="82" y="91"/>
                    <a:pt x="80" y="93"/>
                    <a:pt x="78" y="94"/>
                  </a:cubicBezTo>
                  <a:cubicBezTo>
                    <a:pt x="76" y="95"/>
                    <a:pt x="73" y="96"/>
                    <a:pt x="70" y="9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7"/>
                    <a:pt x="70" y="107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69" y="107"/>
                    <a:pt x="69" y="108"/>
                  </a:cubicBezTo>
                  <a:cubicBezTo>
                    <a:pt x="69" y="108"/>
                    <a:pt x="68" y="108"/>
                    <a:pt x="68" y="108"/>
                  </a:cubicBezTo>
                  <a:cubicBezTo>
                    <a:pt x="67" y="108"/>
                    <a:pt x="66" y="108"/>
                    <a:pt x="66" y="10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8"/>
                    <a:pt x="64" y="108"/>
                    <a:pt x="64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7"/>
                    <a:pt x="61" y="97"/>
                    <a:pt x="60" y="97"/>
                  </a:cubicBezTo>
                  <a:cubicBezTo>
                    <a:pt x="59" y="97"/>
                    <a:pt x="58" y="97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5"/>
                    <a:pt x="53" y="95"/>
                    <a:pt x="52" y="95"/>
                  </a:cubicBezTo>
                  <a:cubicBezTo>
                    <a:pt x="52" y="95"/>
                    <a:pt x="52" y="94"/>
                    <a:pt x="52" y="94"/>
                  </a:cubicBezTo>
                  <a:cubicBezTo>
                    <a:pt x="52" y="93"/>
                    <a:pt x="51" y="93"/>
                    <a:pt x="51" y="92"/>
                  </a:cubicBezTo>
                  <a:cubicBezTo>
                    <a:pt x="51" y="91"/>
                    <a:pt x="51" y="90"/>
                    <a:pt x="51" y="90"/>
                  </a:cubicBezTo>
                  <a:cubicBezTo>
                    <a:pt x="51" y="90"/>
                    <a:pt x="51" y="89"/>
                    <a:pt x="51" y="89"/>
                  </a:cubicBezTo>
                  <a:cubicBezTo>
                    <a:pt x="51" y="89"/>
                    <a:pt x="51" y="88"/>
                    <a:pt x="52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3" y="88"/>
                    <a:pt x="53" y="88"/>
                    <a:pt x="54" y="88"/>
                  </a:cubicBezTo>
                  <a:cubicBezTo>
                    <a:pt x="55" y="89"/>
                    <a:pt x="56" y="89"/>
                    <a:pt x="57" y="90"/>
                  </a:cubicBezTo>
                  <a:cubicBezTo>
                    <a:pt x="58" y="90"/>
                    <a:pt x="60" y="90"/>
                    <a:pt x="62" y="90"/>
                  </a:cubicBezTo>
                  <a:cubicBezTo>
                    <a:pt x="63" y="91"/>
                    <a:pt x="65" y="91"/>
                    <a:pt x="68" y="90"/>
                  </a:cubicBezTo>
                  <a:cubicBezTo>
                    <a:pt x="72" y="90"/>
                    <a:pt x="75" y="89"/>
                    <a:pt x="77" y="87"/>
                  </a:cubicBezTo>
                  <a:cubicBezTo>
                    <a:pt x="79" y="85"/>
                    <a:pt x="80" y="82"/>
                    <a:pt x="79" y="79"/>
                  </a:cubicBezTo>
                  <a:cubicBezTo>
                    <a:pt x="79" y="78"/>
                    <a:pt x="79" y="76"/>
                    <a:pt x="78" y="75"/>
                  </a:cubicBezTo>
                  <a:cubicBezTo>
                    <a:pt x="77" y="74"/>
                    <a:pt x="75" y="73"/>
                    <a:pt x="74" y="73"/>
                  </a:cubicBezTo>
                  <a:cubicBezTo>
                    <a:pt x="73" y="72"/>
                    <a:pt x="71" y="71"/>
                    <a:pt x="69" y="71"/>
                  </a:cubicBezTo>
                  <a:cubicBezTo>
                    <a:pt x="67" y="71"/>
                    <a:pt x="66" y="70"/>
                    <a:pt x="64" y="70"/>
                  </a:cubicBezTo>
                  <a:cubicBezTo>
                    <a:pt x="62" y="69"/>
                    <a:pt x="60" y="69"/>
                    <a:pt x="58" y="68"/>
                  </a:cubicBezTo>
                  <a:cubicBezTo>
                    <a:pt x="57" y="68"/>
                    <a:pt x="55" y="67"/>
                    <a:pt x="54" y="66"/>
                  </a:cubicBezTo>
                  <a:cubicBezTo>
                    <a:pt x="52" y="65"/>
                    <a:pt x="51" y="64"/>
                    <a:pt x="50" y="62"/>
                  </a:cubicBezTo>
                  <a:cubicBezTo>
                    <a:pt x="49" y="60"/>
                    <a:pt x="48" y="58"/>
                    <a:pt x="48" y="56"/>
                  </a:cubicBezTo>
                  <a:cubicBezTo>
                    <a:pt x="48" y="54"/>
                    <a:pt x="48" y="52"/>
                    <a:pt x="4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57" name="Freeform 77"/>
            <p:cNvSpPr/>
            <p:nvPr/>
          </p:nvSpPr>
          <p:spPr bwMode="auto">
            <a:xfrm>
              <a:off x="10853" y="2220"/>
              <a:ext cx="500" cy="150"/>
            </a:xfrm>
            <a:custGeom>
              <a:avLst/>
              <a:gdLst>
                <a:gd name="T0" fmla="*/ 157 w 192"/>
                <a:gd name="T1" fmla="*/ 1 h 57"/>
                <a:gd name="T2" fmla="*/ 153 w 192"/>
                <a:gd name="T3" fmla="*/ 8 h 57"/>
                <a:gd name="T4" fmla="*/ 146 w 192"/>
                <a:gd name="T5" fmla="*/ 15 h 57"/>
                <a:gd name="T6" fmla="*/ 143 w 192"/>
                <a:gd name="T7" fmla="*/ 17 h 57"/>
                <a:gd name="T8" fmla="*/ 154 w 192"/>
                <a:gd name="T9" fmla="*/ 25 h 57"/>
                <a:gd name="T10" fmla="*/ 96 w 192"/>
                <a:gd name="T11" fmla="*/ 39 h 57"/>
                <a:gd name="T12" fmla="*/ 37 w 192"/>
                <a:gd name="T13" fmla="*/ 25 h 57"/>
                <a:gd name="T14" fmla="*/ 48 w 192"/>
                <a:gd name="T15" fmla="*/ 17 h 57"/>
                <a:gd name="T16" fmla="*/ 45 w 192"/>
                <a:gd name="T17" fmla="*/ 15 h 57"/>
                <a:gd name="T18" fmla="*/ 38 w 192"/>
                <a:gd name="T19" fmla="*/ 8 h 57"/>
                <a:gd name="T20" fmla="*/ 34 w 192"/>
                <a:gd name="T21" fmla="*/ 0 h 57"/>
                <a:gd name="T22" fmla="*/ 0 w 192"/>
                <a:gd name="T23" fmla="*/ 25 h 57"/>
                <a:gd name="T24" fmla="*/ 96 w 192"/>
                <a:gd name="T25" fmla="*/ 57 h 57"/>
                <a:gd name="T26" fmla="*/ 192 w 192"/>
                <a:gd name="T27" fmla="*/ 25 h 57"/>
                <a:gd name="T28" fmla="*/ 157 w 192"/>
                <a:gd name="T2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57">
                  <a:moveTo>
                    <a:pt x="157" y="1"/>
                  </a:moveTo>
                  <a:cubicBezTo>
                    <a:pt x="156" y="3"/>
                    <a:pt x="155" y="6"/>
                    <a:pt x="153" y="8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6"/>
                    <a:pt x="144" y="17"/>
                    <a:pt x="143" y="17"/>
                  </a:cubicBezTo>
                  <a:cubicBezTo>
                    <a:pt x="151" y="20"/>
                    <a:pt x="154" y="22"/>
                    <a:pt x="154" y="25"/>
                  </a:cubicBezTo>
                  <a:cubicBezTo>
                    <a:pt x="154" y="32"/>
                    <a:pt x="131" y="39"/>
                    <a:pt x="96" y="39"/>
                  </a:cubicBezTo>
                  <a:cubicBezTo>
                    <a:pt x="60" y="39"/>
                    <a:pt x="37" y="32"/>
                    <a:pt x="37" y="25"/>
                  </a:cubicBezTo>
                  <a:cubicBezTo>
                    <a:pt x="37" y="23"/>
                    <a:pt x="40" y="20"/>
                    <a:pt x="48" y="17"/>
                  </a:cubicBezTo>
                  <a:cubicBezTo>
                    <a:pt x="47" y="17"/>
                    <a:pt x="46" y="16"/>
                    <a:pt x="45" y="15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6"/>
                    <a:pt x="35" y="3"/>
                    <a:pt x="34" y="0"/>
                  </a:cubicBezTo>
                  <a:cubicBezTo>
                    <a:pt x="12" y="6"/>
                    <a:pt x="0" y="15"/>
                    <a:pt x="0" y="25"/>
                  </a:cubicBezTo>
                  <a:cubicBezTo>
                    <a:pt x="0" y="43"/>
                    <a:pt x="42" y="57"/>
                    <a:pt x="96" y="57"/>
                  </a:cubicBezTo>
                  <a:cubicBezTo>
                    <a:pt x="149" y="57"/>
                    <a:pt x="192" y="43"/>
                    <a:pt x="192" y="25"/>
                  </a:cubicBezTo>
                  <a:cubicBezTo>
                    <a:pt x="192" y="15"/>
                    <a:pt x="179" y="6"/>
                    <a:pt x="15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2999999" y="1246565"/>
            <a:ext cx="323204" cy="32857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9310965" y="1253923"/>
            <a:ext cx="290662" cy="30849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10325772" y="1246489"/>
            <a:ext cx="349090" cy="328723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6122503" y="1246489"/>
            <a:ext cx="346132" cy="328723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2570148" y="3244277"/>
            <a:ext cx="1106260" cy="1451660"/>
            <a:chOff x="2757492" y="2926777"/>
            <a:chExt cx="1106260" cy="1451660"/>
          </a:xfrm>
        </p:grpSpPr>
        <p:sp>
          <p:nvSpPr>
            <p:cNvPr id="63" name="Rounded Rectangle 17"/>
            <p:cNvSpPr/>
            <p:nvPr/>
          </p:nvSpPr>
          <p:spPr bwMode="auto">
            <a:xfrm>
              <a:off x="2757492" y="2945156"/>
              <a:ext cx="1106260" cy="1433281"/>
            </a:xfrm>
            <a:prstGeom prst="roundRect">
              <a:avLst>
                <a:gd name="adj" fmla="val 0"/>
              </a:avLst>
            </a:prstGeom>
            <a:solidFill>
              <a:srgbClr val="92D050"/>
            </a:solidFill>
            <a:ln w="9525" algn="ctr">
              <a:solidFill>
                <a:srgbClr val="768395">
                  <a:lumMod val="20000"/>
                  <a:lumOff val="80000"/>
                </a:srgbClr>
              </a:solidFill>
              <a:round/>
            </a:ln>
          </p:spPr>
          <p:txBody>
            <a:bodyPr anchor="ctr"/>
            <a:lstStyle/>
            <a:p>
              <a:pPr eaLnBrk="1" hangingPunct="1">
                <a:defRPr/>
              </a:pPr>
              <a:endParaRPr lang="zh-CN" altLang="en-US" b="1" kern="0" dirty="0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64" name="Rounded Rectangle 13"/>
            <p:cNvSpPr/>
            <p:nvPr/>
          </p:nvSpPr>
          <p:spPr bwMode="auto">
            <a:xfrm>
              <a:off x="2797066" y="3348459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表单</a:t>
              </a:r>
            </a:p>
          </p:txBody>
        </p:sp>
        <p:sp>
          <p:nvSpPr>
            <p:cNvPr id="65" name="Rounded Rectangle 13"/>
            <p:cNvSpPr/>
            <p:nvPr/>
          </p:nvSpPr>
          <p:spPr bwMode="auto">
            <a:xfrm>
              <a:off x="2782487" y="4107243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UI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资源</a:t>
              </a:r>
            </a:p>
          </p:txBody>
        </p:sp>
        <p:sp>
          <p:nvSpPr>
            <p:cNvPr id="66" name="Rounded Rectangle 13"/>
            <p:cNvSpPr/>
            <p:nvPr/>
          </p:nvSpPr>
          <p:spPr bwMode="auto">
            <a:xfrm>
              <a:off x="2797707" y="3727851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en-US" altLang="zh-CN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UI</a:t>
              </a: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组件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2904799" y="2926777"/>
              <a:ext cx="8013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UI</a:t>
              </a:r>
              <a:r>
                <a:rPr lang="zh-CN" altLang="en-US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层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741988" y="3244277"/>
            <a:ext cx="1119421" cy="1453550"/>
            <a:chOff x="3890563" y="2926777"/>
            <a:chExt cx="1119421" cy="1453550"/>
          </a:xfrm>
        </p:grpSpPr>
        <p:sp>
          <p:nvSpPr>
            <p:cNvPr id="69" name="Rounded Rectangle 17"/>
            <p:cNvSpPr/>
            <p:nvPr/>
          </p:nvSpPr>
          <p:spPr bwMode="auto">
            <a:xfrm>
              <a:off x="3903724" y="2947046"/>
              <a:ext cx="1106260" cy="1433281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9525" algn="ctr">
              <a:solidFill>
                <a:srgbClr val="768395">
                  <a:lumMod val="20000"/>
                  <a:lumOff val="80000"/>
                </a:srgb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b="1" kern="0" dirty="0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70" name="Rounded Rectangle 13"/>
            <p:cNvSpPr/>
            <p:nvPr/>
          </p:nvSpPr>
          <p:spPr bwMode="auto">
            <a:xfrm>
              <a:off x="3931598" y="3348459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内部服务</a:t>
              </a:r>
            </a:p>
          </p:txBody>
        </p:sp>
        <p:sp>
          <p:nvSpPr>
            <p:cNvPr id="71" name="Rounded Rectangle 13"/>
            <p:cNvSpPr/>
            <p:nvPr/>
          </p:nvSpPr>
          <p:spPr bwMode="auto">
            <a:xfrm>
              <a:off x="3936254" y="3727851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外部服务</a:t>
              </a:r>
            </a:p>
          </p:txBody>
        </p:sp>
        <p:sp>
          <p:nvSpPr>
            <p:cNvPr id="72" name="Rounded Rectangle 13"/>
            <p:cNvSpPr/>
            <p:nvPr/>
          </p:nvSpPr>
          <p:spPr bwMode="auto">
            <a:xfrm>
              <a:off x="3924078" y="4107243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消息服务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3890563" y="2926777"/>
              <a:ext cx="10611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API</a:t>
              </a:r>
              <a:r>
                <a:rPr lang="zh-CN" altLang="en-US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层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926989" y="3244277"/>
            <a:ext cx="1106260" cy="1451660"/>
            <a:chOff x="5061965" y="2926777"/>
            <a:chExt cx="1106260" cy="1451660"/>
          </a:xfrm>
        </p:grpSpPr>
        <p:sp>
          <p:nvSpPr>
            <p:cNvPr id="75" name="Rounded Rectangle 17"/>
            <p:cNvSpPr/>
            <p:nvPr/>
          </p:nvSpPr>
          <p:spPr bwMode="auto">
            <a:xfrm>
              <a:off x="5061965" y="2945156"/>
              <a:ext cx="1106260" cy="1433281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9525" algn="ctr">
              <a:solidFill>
                <a:srgbClr val="768395">
                  <a:lumMod val="20000"/>
                  <a:lumOff val="80000"/>
                </a:srgb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b="1" kern="0" dirty="0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76" name="Rounded Rectangle 13"/>
            <p:cNvSpPr/>
            <p:nvPr/>
          </p:nvSpPr>
          <p:spPr bwMode="auto">
            <a:xfrm>
              <a:off x="5098804" y="3348459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视图对象</a:t>
              </a:r>
            </a:p>
          </p:txBody>
        </p:sp>
        <p:sp>
          <p:nvSpPr>
            <p:cNvPr id="77" name="Rounded Rectangle 13"/>
            <p:cNvSpPr/>
            <p:nvPr/>
          </p:nvSpPr>
          <p:spPr bwMode="auto">
            <a:xfrm>
              <a:off x="5107475" y="3727851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打印</a:t>
              </a:r>
            </a:p>
          </p:txBody>
        </p:sp>
        <p:sp>
          <p:nvSpPr>
            <p:cNvPr id="78" name="Rounded Rectangle 13"/>
            <p:cNvSpPr/>
            <p:nvPr/>
          </p:nvSpPr>
          <p:spPr bwMode="auto">
            <a:xfrm>
              <a:off x="5098343" y="4107243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查询格式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5083112" y="2926777"/>
              <a:ext cx="10611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BFF</a:t>
              </a:r>
              <a:r>
                <a:rPr lang="zh-CN" altLang="en-US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层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098829" y="3244277"/>
            <a:ext cx="1256522" cy="1463901"/>
            <a:chOff x="6135523" y="2926777"/>
            <a:chExt cx="1256522" cy="1463901"/>
          </a:xfrm>
        </p:grpSpPr>
        <p:sp>
          <p:nvSpPr>
            <p:cNvPr id="81" name="Rounded Rectangle 17"/>
            <p:cNvSpPr/>
            <p:nvPr/>
          </p:nvSpPr>
          <p:spPr bwMode="auto">
            <a:xfrm>
              <a:off x="6218452" y="2957397"/>
              <a:ext cx="1106260" cy="1433281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 w="9525" algn="ctr">
              <a:solidFill>
                <a:srgbClr val="768395">
                  <a:lumMod val="20000"/>
                  <a:lumOff val="80000"/>
                </a:srgb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b="1" kern="0" dirty="0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82" name="Rounded Rectangle 13"/>
            <p:cNvSpPr/>
            <p:nvPr/>
          </p:nvSpPr>
          <p:spPr bwMode="auto">
            <a:xfrm>
              <a:off x="6252214" y="3348459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/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业务流</a:t>
              </a:r>
            </a:p>
          </p:txBody>
        </p:sp>
        <p:sp>
          <p:nvSpPr>
            <p:cNvPr id="83" name="Rounded Rectangle 13"/>
            <p:cNvSpPr/>
            <p:nvPr/>
          </p:nvSpPr>
          <p:spPr bwMode="auto">
            <a:xfrm>
              <a:off x="6264900" y="3727851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工作流</a:t>
              </a:r>
            </a:p>
          </p:txBody>
        </p:sp>
        <p:sp>
          <p:nvSpPr>
            <p:cNvPr id="84" name="Rounded Rectangle 13"/>
            <p:cNvSpPr/>
            <p:nvPr/>
          </p:nvSpPr>
          <p:spPr bwMode="auto">
            <a:xfrm>
              <a:off x="6258812" y="4107243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审批流</a:t>
              </a:r>
            </a:p>
          </p:txBody>
        </p:sp>
        <p:sp>
          <p:nvSpPr>
            <p:cNvPr id="85" name="矩形 84"/>
            <p:cNvSpPr/>
            <p:nvPr/>
          </p:nvSpPr>
          <p:spPr>
            <a:xfrm>
              <a:off x="6135523" y="2926777"/>
              <a:ext cx="125652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sz="1600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业务流程层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420931" y="3284159"/>
            <a:ext cx="1106260" cy="1433281"/>
            <a:chOff x="7349624" y="2966659"/>
            <a:chExt cx="1106260" cy="1433281"/>
          </a:xfrm>
        </p:grpSpPr>
        <p:sp>
          <p:nvSpPr>
            <p:cNvPr id="87" name="Rounded Rectangle 17"/>
            <p:cNvSpPr/>
            <p:nvPr/>
          </p:nvSpPr>
          <p:spPr bwMode="auto">
            <a:xfrm>
              <a:off x="7349624" y="2966659"/>
              <a:ext cx="1106260" cy="1433281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 w="9525" algn="ctr">
              <a:solidFill>
                <a:srgbClr val="768395">
                  <a:lumMod val="20000"/>
                  <a:lumOff val="80000"/>
                </a:srgb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b="1" kern="0" dirty="0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88" name="Rounded Rectangle 13"/>
            <p:cNvSpPr/>
            <p:nvPr/>
          </p:nvSpPr>
          <p:spPr bwMode="auto">
            <a:xfrm>
              <a:off x="7391663" y="3348459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业务实体</a:t>
              </a:r>
            </a:p>
          </p:txBody>
        </p:sp>
        <p:sp>
          <p:nvSpPr>
            <p:cNvPr id="89" name="Rounded Rectangle 13"/>
            <p:cNvSpPr/>
            <p:nvPr/>
          </p:nvSpPr>
          <p:spPr bwMode="auto">
            <a:xfrm>
              <a:off x="7408364" y="3727851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业务操作</a:t>
              </a:r>
            </a:p>
          </p:txBody>
        </p:sp>
        <p:sp>
          <p:nvSpPr>
            <p:cNvPr id="90" name="Rounded Rectangle 13"/>
            <p:cNvSpPr/>
            <p:nvPr/>
          </p:nvSpPr>
          <p:spPr bwMode="auto">
            <a:xfrm>
              <a:off x="7405320" y="4107243"/>
              <a:ext cx="1027823" cy="206429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业务实体</a:t>
              </a:r>
            </a:p>
          </p:txBody>
        </p:sp>
      </p:grpSp>
      <p:sp>
        <p:nvSpPr>
          <p:cNvPr id="91" name="矩形 90"/>
          <p:cNvSpPr/>
          <p:nvPr/>
        </p:nvSpPr>
        <p:spPr>
          <a:xfrm>
            <a:off x="7335445" y="3256761"/>
            <a:ext cx="1256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1600" b="1" kern="0" dirty="0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领域服务层</a:t>
            </a:r>
          </a:p>
        </p:txBody>
      </p:sp>
      <p:grpSp>
        <p:nvGrpSpPr>
          <p:cNvPr id="92" name="组合 91"/>
          <p:cNvGrpSpPr/>
          <p:nvPr/>
        </p:nvGrpSpPr>
        <p:grpSpPr>
          <a:xfrm>
            <a:off x="8592769" y="3242053"/>
            <a:ext cx="1346121" cy="1468449"/>
            <a:chOff x="8473780" y="2926777"/>
            <a:chExt cx="1346121" cy="1468449"/>
          </a:xfrm>
        </p:grpSpPr>
        <p:sp>
          <p:nvSpPr>
            <p:cNvPr id="93" name="Rounded Rectangle 17"/>
            <p:cNvSpPr/>
            <p:nvPr/>
          </p:nvSpPr>
          <p:spPr bwMode="auto">
            <a:xfrm>
              <a:off x="8505767" y="2961945"/>
              <a:ext cx="1314134" cy="1433281"/>
            </a:xfrm>
            <a:prstGeom prst="roundRect">
              <a:avLst>
                <a:gd name="adj" fmla="val 0"/>
              </a:avLst>
            </a:prstGeom>
            <a:solidFill>
              <a:srgbClr val="92D050"/>
            </a:solidFill>
            <a:ln w="9525" algn="ctr">
              <a:solidFill>
                <a:srgbClr val="768395">
                  <a:lumMod val="20000"/>
                  <a:lumOff val="80000"/>
                </a:srgbClr>
              </a:solidFill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b="1" kern="0" dirty="0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94" name="Rounded Rectangle 13"/>
            <p:cNvSpPr/>
            <p:nvPr/>
          </p:nvSpPr>
          <p:spPr bwMode="auto">
            <a:xfrm>
              <a:off x="8517571" y="3348459"/>
              <a:ext cx="1275383" cy="191376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通用实体</a:t>
              </a:r>
            </a:p>
          </p:txBody>
        </p:sp>
        <p:sp>
          <p:nvSpPr>
            <p:cNvPr id="95" name="Rounded Rectangle 13"/>
            <p:cNvSpPr/>
            <p:nvPr/>
          </p:nvSpPr>
          <p:spPr bwMode="auto">
            <a:xfrm>
              <a:off x="8538287" y="4107243"/>
              <a:ext cx="1254667" cy="197993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数据库对象</a:t>
              </a:r>
            </a:p>
          </p:txBody>
        </p:sp>
        <p:sp>
          <p:nvSpPr>
            <p:cNvPr id="96" name="Rounded Rectangle 13"/>
            <p:cNvSpPr/>
            <p:nvPr/>
          </p:nvSpPr>
          <p:spPr bwMode="auto">
            <a:xfrm>
              <a:off x="8538287" y="3727851"/>
              <a:ext cx="1254667" cy="197993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0" tIns="45720" rIns="0" bIns="45720" numCol="1" rtlCol="0" anchor="ctr" anchorCtr="0" compatLnSpc="1"/>
            <a:lstStyle/>
            <a:p>
              <a:pPr algn="ctr" eaLnBrk="1" hangingPunct="1"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通用数据类型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8473780" y="2926777"/>
              <a:ext cx="125652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zh-CN" altLang="en-US" sz="1600" b="1" kern="0" dirty="0">
                  <a:solidFill>
                    <a:srgbClr val="FFFFFF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持久化层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147331" y="1789234"/>
            <a:ext cx="1345474" cy="4205104"/>
            <a:chOff x="1130615" y="1507408"/>
            <a:chExt cx="1345474" cy="4205104"/>
          </a:xfrm>
        </p:grpSpPr>
        <p:sp>
          <p:nvSpPr>
            <p:cNvPr id="99" name="矩形 98"/>
            <p:cNvSpPr/>
            <p:nvPr/>
          </p:nvSpPr>
          <p:spPr>
            <a:xfrm>
              <a:off x="1217871" y="1507408"/>
              <a:ext cx="1150888" cy="4205104"/>
            </a:xfrm>
            <a:prstGeom prst="rect">
              <a:avLst/>
            </a:prstGeom>
            <a:solidFill>
              <a:srgbClr val="6A7480">
                <a:alpha val="58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1470815" y="1700808"/>
              <a:ext cx="79222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LCM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1173663" y="2564904"/>
              <a:ext cx="1300719" cy="30775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DevKit</a:t>
              </a: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1134234" y="4068304"/>
              <a:ext cx="1300719" cy="30775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交付物管理</a:t>
              </a: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1130615" y="3316604"/>
              <a:ext cx="1300719" cy="30775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制品库</a:t>
              </a:r>
            </a:p>
          </p:txBody>
        </p:sp>
        <p:cxnSp>
          <p:nvCxnSpPr>
            <p:cNvPr id="104" name="直接连接符 103"/>
            <p:cNvCxnSpPr/>
            <p:nvPr/>
          </p:nvCxnSpPr>
          <p:spPr>
            <a:xfrm flipH="1">
              <a:off x="1323878" y="2080671"/>
              <a:ext cx="921433" cy="0"/>
            </a:xfrm>
            <a:prstGeom prst="line">
              <a:avLst/>
            </a:prstGeom>
            <a:solidFill>
              <a:srgbClr val="150D3E"/>
            </a:solidFill>
            <a:ln w="15875" cap="flat" cmpd="sng" algn="ctr">
              <a:gradFill flip="none" rotWithShape="1">
                <a:gsLst>
                  <a:gs pos="0">
                    <a:srgbClr val="61E1EA">
                      <a:alpha val="0"/>
                    </a:srgbClr>
                  </a:gs>
                  <a:gs pos="98230">
                    <a:srgbClr val="80ECDF">
                      <a:alpha val="0"/>
                    </a:srgbClr>
                  </a:gs>
                  <a:gs pos="55000">
                    <a:sysClr val="window" lastClr="FFFFFF"/>
                  </a:gs>
                </a:gsLst>
                <a:lin ang="0" scaled="0"/>
                <a:tileRect/>
              </a:gradFill>
              <a:prstDash val="solid"/>
              <a:miter lim="800000"/>
            </a:ln>
            <a:effectLst/>
          </p:spPr>
        </p:cxnSp>
        <p:sp>
          <p:nvSpPr>
            <p:cNvPr id="105" name="圆角矩形 104"/>
            <p:cNvSpPr/>
            <p:nvPr/>
          </p:nvSpPr>
          <p:spPr>
            <a:xfrm>
              <a:off x="1175370" y="4820004"/>
              <a:ext cx="1300719" cy="30775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</a:rPr>
                <a:t>环境迁移管理</a:t>
              </a:r>
            </a:p>
          </p:txBody>
        </p:sp>
      </p:grpSp>
      <p:sp>
        <p:nvSpPr>
          <p:cNvPr id="106" name="矩形 105"/>
          <p:cNvSpPr/>
          <p:nvPr/>
        </p:nvSpPr>
        <p:spPr>
          <a:xfrm>
            <a:off x="2564812" y="2319942"/>
            <a:ext cx="1468800" cy="3852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身份管理</a:t>
            </a:r>
          </a:p>
        </p:txBody>
      </p:sp>
      <p:sp>
        <p:nvSpPr>
          <p:cNvPr id="107" name="矩形 106"/>
          <p:cNvSpPr/>
          <p:nvPr/>
        </p:nvSpPr>
        <p:spPr>
          <a:xfrm>
            <a:off x="6513498" y="2319942"/>
            <a:ext cx="1468800" cy="3852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运行时定制</a:t>
            </a:r>
          </a:p>
        </p:txBody>
      </p:sp>
      <p:sp>
        <p:nvSpPr>
          <p:cNvPr id="108" name="矩形 107"/>
          <p:cNvSpPr/>
          <p:nvPr/>
        </p:nvSpPr>
        <p:spPr>
          <a:xfrm>
            <a:off x="8487842" y="2319942"/>
            <a:ext cx="1468800" cy="3852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业务资源库</a:t>
            </a:r>
          </a:p>
        </p:txBody>
      </p:sp>
      <p:sp>
        <p:nvSpPr>
          <p:cNvPr id="109" name="矩形 108"/>
          <p:cNvSpPr/>
          <p:nvPr/>
        </p:nvSpPr>
        <p:spPr>
          <a:xfrm>
            <a:off x="8480495" y="2811471"/>
            <a:ext cx="1468800" cy="3852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服务网关</a:t>
            </a:r>
          </a:p>
        </p:txBody>
      </p:sp>
      <p:sp>
        <p:nvSpPr>
          <p:cNvPr id="110" name="矩形 109"/>
          <p:cNvSpPr/>
          <p:nvPr/>
        </p:nvSpPr>
        <p:spPr>
          <a:xfrm>
            <a:off x="6509722" y="2811471"/>
            <a:ext cx="1468800" cy="3852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任务中心</a:t>
            </a:r>
          </a:p>
        </p:txBody>
      </p:sp>
      <p:sp>
        <p:nvSpPr>
          <p:cNvPr id="111" name="矩形 110"/>
          <p:cNvSpPr/>
          <p:nvPr/>
        </p:nvSpPr>
        <p:spPr>
          <a:xfrm>
            <a:off x="4538950" y="2811471"/>
            <a:ext cx="1468800" cy="3852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全生命周期管理</a:t>
            </a:r>
          </a:p>
        </p:txBody>
      </p:sp>
      <p:sp>
        <p:nvSpPr>
          <p:cNvPr id="112" name="矩形 111"/>
          <p:cNvSpPr/>
          <p:nvPr/>
        </p:nvSpPr>
        <p:spPr>
          <a:xfrm>
            <a:off x="2568178" y="2811471"/>
            <a:ext cx="1468800" cy="38520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tlCol="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动态建模</a:t>
            </a:r>
          </a:p>
        </p:txBody>
      </p:sp>
      <p:sp>
        <p:nvSpPr>
          <p:cNvPr id="113" name="矩形 112"/>
          <p:cNvSpPr/>
          <p:nvPr/>
        </p:nvSpPr>
        <p:spPr bwMode="auto">
          <a:xfrm>
            <a:off x="2498140" y="3202032"/>
            <a:ext cx="7498953" cy="1538786"/>
          </a:xfrm>
          <a:prstGeom prst="rect">
            <a:avLst/>
          </a:prstGeom>
          <a:solidFill>
            <a:schemeClr val="accent1">
              <a:lumMod val="90000"/>
              <a:alpha val="67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rgbClr val="0062AC"/>
              </a:solidFill>
              <a:effectLst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013673" y="3644229"/>
            <a:ext cx="456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UBML</a:t>
            </a:r>
            <a:r>
              <a:rPr lang="zh-CN" altLang="en-US" sz="36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全栈模型体系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ldLvl="0" animBg="1"/>
      <p:bldP spid="1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 bwMode="auto">
          <a:xfrm>
            <a:off x="991235" y="78105"/>
            <a:ext cx="875347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FZLanTingKanHei-R-GBK"/>
              </a:rPr>
              <a:t>实践案例：iGIX的核心特性</a:t>
            </a:r>
          </a:p>
        </p:txBody>
      </p:sp>
      <p:sp>
        <p:nvSpPr>
          <p:cNvPr id="18" name="Shape 328"/>
          <p:cNvSpPr/>
          <p:nvPr/>
        </p:nvSpPr>
        <p:spPr>
          <a:xfrm>
            <a:off x="991134" y="474426"/>
            <a:ext cx="2969847" cy="47025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spc="300">
                <a:solidFill>
                  <a:srgbClr val="404040"/>
                </a:solidFill>
                <a:latin typeface="FZLanTingHei-B-GBK"/>
                <a:ea typeface="FZLanTingHei-B-GBK"/>
                <a:cs typeface="FZLanTingHei-B-GBK"/>
                <a:sym typeface="FZLanTingHei-B-GBK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cs typeface="FZLanTingKanHei-R-GBK"/>
              <a:sym typeface="FZLanTingKanHei-R-GBK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44551" y="2276475"/>
            <a:ext cx="10447665" cy="1537703"/>
            <a:chOff x="2952208" y="2808116"/>
            <a:chExt cx="6788340" cy="999118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/>
            <a:srcRect r="79840"/>
            <a:stretch>
              <a:fillRect/>
            </a:stretch>
          </p:blipFill>
          <p:spPr>
            <a:xfrm>
              <a:off x="2952208" y="2808116"/>
              <a:ext cx="1140967" cy="99911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/>
            <a:srcRect l="20177" t="-459" r="59663" b="459"/>
            <a:stretch>
              <a:fillRect/>
            </a:stretch>
          </p:blipFill>
          <p:spPr>
            <a:xfrm>
              <a:off x="4364051" y="2808116"/>
              <a:ext cx="1140967" cy="999118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3"/>
            <a:srcRect l="40596" t="-459" r="39244" b="459"/>
            <a:stretch>
              <a:fillRect/>
            </a:stretch>
          </p:blipFill>
          <p:spPr>
            <a:xfrm>
              <a:off x="5775894" y="2808116"/>
              <a:ext cx="1140967" cy="999118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/>
            <a:srcRect l="62069" t="-459" r="17771" b="459"/>
            <a:stretch>
              <a:fillRect/>
            </a:stretch>
          </p:blipFill>
          <p:spPr>
            <a:xfrm>
              <a:off x="7187737" y="2808116"/>
              <a:ext cx="1140967" cy="999118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3"/>
            <a:srcRect l="83542" t="459" r="-3702" b="-459"/>
            <a:stretch>
              <a:fillRect/>
            </a:stretch>
          </p:blipFill>
          <p:spPr>
            <a:xfrm>
              <a:off x="8599581" y="2808116"/>
              <a:ext cx="1140967" cy="999118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1927146" y="4438415"/>
            <a:ext cx="2846334" cy="1140117"/>
            <a:chOff x="4851982" y="332669"/>
            <a:chExt cx="3429451" cy="1373687"/>
          </a:xfrm>
        </p:grpSpPr>
        <p:grpSp>
          <p:nvGrpSpPr>
            <p:cNvPr id="39" name="组合 38"/>
            <p:cNvGrpSpPr/>
            <p:nvPr/>
          </p:nvGrpSpPr>
          <p:grpSpPr>
            <a:xfrm>
              <a:off x="5111614" y="332669"/>
              <a:ext cx="3169819" cy="1373687"/>
              <a:chOff x="5207560" y="408958"/>
              <a:chExt cx="3134433" cy="1358351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5207560" y="1217275"/>
                <a:ext cx="3134433" cy="550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模型数目业内最多</a:t>
                </a:r>
                <a:r>
                  <a:rPr lang="en-US" altLang="zh-CN" b="1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:</a:t>
                </a:r>
                <a:r>
                  <a:rPr lang="en-US" altLang="zh-CN" sz="2400" b="1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40</a:t>
                </a:r>
                <a:r>
                  <a:rPr lang="en-US" altLang="zh-CN" b="1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+</a:t>
                </a:r>
                <a:endParaRPr lang="zh-CN" altLang="en-US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0912" y="408958"/>
                <a:ext cx="517462" cy="517460"/>
              </a:xfrm>
              <a:prstGeom prst="rect">
                <a:avLst/>
              </a:prstGeom>
            </p:spPr>
          </p:pic>
        </p:grpSp>
        <p:sp>
          <p:nvSpPr>
            <p:cNvPr id="40" name="矩形 39"/>
            <p:cNvSpPr/>
            <p:nvPr/>
          </p:nvSpPr>
          <p:spPr>
            <a:xfrm>
              <a:off x="4851982" y="855971"/>
              <a:ext cx="3395540" cy="44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B8D3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全栈建模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773480" y="4872739"/>
            <a:ext cx="2818188" cy="705793"/>
            <a:chOff x="4998754" y="911596"/>
            <a:chExt cx="3395540" cy="850385"/>
          </a:xfrm>
        </p:grpSpPr>
        <p:sp>
          <p:nvSpPr>
            <p:cNvPr id="44" name="矩形 43"/>
            <p:cNvSpPr/>
            <p:nvPr/>
          </p:nvSpPr>
          <p:spPr>
            <a:xfrm>
              <a:off x="5111615" y="1205737"/>
              <a:ext cx="3169818" cy="556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提升开发效率</a:t>
              </a:r>
              <a:r>
                <a:rPr lang="en-US" altLang="zh-CN" sz="2400" b="1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70</a:t>
              </a:r>
              <a:r>
                <a:rPr lang="en-US" altLang="zh-CN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%</a:t>
              </a:r>
              <a:r>
                <a:rPr lang="en-US" altLang="zh-CN" b="1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↑</a:t>
              </a:r>
              <a:endPara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998754" y="911596"/>
              <a:ext cx="3395540" cy="44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B8D3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低代码快开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420422" y="4872739"/>
            <a:ext cx="2818188" cy="613460"/>
            <a:chOff x="4998754" y="911596"/>
            <a:chExt cx="3395540" cy="739136"/>
          </a:xfrm>
        </p:grpSpPr>
        <p:sp>
          <p:nvSpPr>
            <p:cNvPr id="47" name="矩形 46"/>
            <p:cNvSpPr/>
            <p:nvPr/>
          </p:nvSpPr>
          <p:spPr>
            <a:xfrm>
              <a:off x="5111615" y="1205737"/>
              <a:ext cx="3169818" cy="44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998754" y="911596"/>
              <a:ext cx="3395540" cy="44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B8D3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用户数量</a:t>
              </a: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928" y="4387554"/>
            <a:ext cx="536046" cy="53604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00" y="4430047"/>
            <a:ext cx="493553" cy="493553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8008131" y="5116866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企业用户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30+</a:t>
            </a:r>
            <a:endParaRPr lang="zh-CN" altLang="en-US" sz="2400" b="1" dirty="0">
              <a:solidFill>
                <a:srgbClr val="FFFF00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 bwMode="auto">
          <a:xfrm>
            <a:off x="1344930" y="749300"/>
            <a:ext cx="9501505" cy="5720715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19555" y="1108710"/>
            <a:ext cx="9152255" cy="24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/>
          <p:cNvSpPr txBox="1"/>
          <p:nvPr/>
        </p:nvSpPr>
        <p:spPr bwMode="auto">
          <a:xfrm>
            <a:off x="1098214" y="38100"/>
            <a:ext cx="12040571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FZLanTingKanHei-R-GBK"/>
              </a:rPr>
              <a:t>实践案例：使用基于UBML的低代码平台快速开发应用</a:t>
            </a: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555" y="1255395"/>
            <a:ext cx="9152255" cy="5059045"/>
          </a:xfrm>
          <a:prstGeom prst="rect">
            <a:avLst/>
          </a:prstGeom>
        </p:spPr>
      </p:pic>
      <p:sp>
        <p:nvSpPr>
          <p:cNvPr id="124" name="Title 2"/>
          <p:cNvSpPr txBox="1"/>
          <p:nvPr/>
        </p:nvSpPr>
        <p:spPr>
          <a:xfrm>
            <a:off x="1097961" y="6469785"/>
            <a:ext cx="8727541" cy="419339"/>
          </a:xfrm>
          <a:prstGeom prst="rect">
            <a:avLst/>
          </a:prstGeom>
        </p:spPr>
        <p:txBody>
          <a:bodyPr>
            <a:normAutofit fontScale="7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zh-CN" altLang="en-US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浪潮云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ERP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软件中，</a:t>
            </a:r>
            <a:r>
              <a:rPr lang="en-US" altLang="zh-CN" sz="3500" b="1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70</a:t>
            </a:r>
            <a:r>
              <a:rPr lang="en-US" altLang="zh-CN" sz="2000" b="1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%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的代码是由低代码平台生成，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项目的开发周期由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3-5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年缩短至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1.5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年</a:t>
            </a:r>
            <a:endParaRPr lang="en-US" altLang="zh-CN" sz="2000" b="1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pic>
        <p:nvPicPr>
          <p:cNvPr id="3" name="图片 2" descr="系统框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60" y="922020"/>
            <a:ext cx="9150985" cy="307975"/>
          </a:xfrm>
          <a:prstGeom prst="rect">
            <a:avLst/>
          </a:prstGeom>
        </p:spPr>
      </p:pic>
      <p:sp>
        <p:nvSpPr>
          <p:cNvPr id="7" name="流程图: 手动输入 6"/>
          <p:cNvSpPr/>
          <p:nvPr/>
        </p:nvSpPr>
        <p:spPr>
          <a:xfrm>
            <a:off x="1268730" y="749300"/>
            <a:ext cx="76200" cy="1599565"/>
          </a:xfrm>
          <a:prstGeom prst="flowChartManualInpu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手动输入 7"/>
          <p:cNvSpPr/>
          <p:nvPr/>
        </p:nvSpPr>
        <p:spPr>
          <a:xfrm rot="10800000">
            <a:off x="10846435" y="4885690"/>
            <a:ext cx="76200" cy="1599565"/>
          </a:xfrm>
          <a:prstGeom prst="flowChartManualInput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 bwMode="auto">
          <a:xfrm>
            <a:off x="1021715" y="51435"/>
            <a:ext cx="8811260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FZLanTingKanHei-R-GBK"/>
              </a:rPr>
              <a:t>实践案例：基于UBML的低代码积木式开发平台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338160" y="743908"/>
            <a:ext cx="3104540" cy="5474420"/>
            <a:chOff x="721950" y="962046"/>
            <a:chExt cx="1984676" cy="3499696"/>
          </a:xfrm>
        </p:grpSpPr>
        <p:grpSp>
          <p:nvGrpSpPr>
            <p:cNvPr id="18" name="组合 17"/>
            <p:cNvGrpSpPr/>
            <p:nvPr/>
          </p:nvGrpSpPr>
          <p:grpSpPr>
            <a:xfrm>
              <a:off x="721950" y="962046"/>
              <a:ext cx="1984676" cy="3499696"/>
              <a:chOff x="69873" y="-472503"/>
              <a:chExt cx="5796175" cy="10220735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69873" y="-472503"/>
                <a:ext cx="5796175" cy="10220735"/>
                <a:chOff x="6272315" y="355599"/>
                <a:chExt cx="5170385" cy="9117243"/>
              </a:xfrm>
            </p:grpSpPr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72315" y="355599"/>
                  <a:ext cx="5170385" cy="9117243"/>
                </a:xfrm>
                <a:prstGeom prst="rect">
                  <a:avLst/>
                </a:prstGeom>
              </p:spPr>
            </p:pic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58624" y="1802734"/>
                  <a:ext cx="3409916" cy="6026826"/>
                </a:xfrm>
                <a:prstGeom prst="rect">
                  <a:avLst/>
                </a:prstGeom>
              </p:spPr>
            </p:pic>
          </p:grpSp>
          <p:sp>
            <p:nvSpPr>
              <p:cNvPr id="21" name="矩形 20"/>
              <p:cNvSpPr/>
              <p:nvPr/>
            </p:nvSpPr>
            <p:spPr>
              <a:xfrm>
                <a:off x="1608825" y="8280400"/>
                <a:ext cx="2985975" cy="4191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1062164" y="1508760"/>
              <a:ext cx="1315276" cy="24307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2120447" y="5806494"/>
            <a:ext cx="4527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iGIX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低代码积木式开发平台</a:t>
            </a:r>
            <a:endParaRPr lang="en-US" altLang="zh-CN" sz="2800" b="1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4146" y="1445918"/>
            <a:ext cx="8021579" cy="4360520"/>
            <a:chOff x="2354202" y="1523669"/>
            <a:chExt cx="4962642" cy="3086096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202" y="1523669"/>
              <a:ext cx="4962642" cy="3086096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2841625" y="4161696"/>
              <a:ext cx="3987801" cy="1072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341" y="1586751"/>
            <a:ext cx="2056097" cy="3897293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64" y="1748656"/>
            <a:ext cx="5961341" cy="3351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 bwMode="auto">
          <a:xfrm>
            <a:off x="553085" y="1226820"/>
            <a:ext cx="10889615" cy="5231765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6" name="标题 1"/>
          <p:cNvSpPr txBox="1"/>
          <p:nvPr/>
        </p:nvSpPr>
        <p:spPr bwMode="auto">
          <a:xfrm>
            <a:off x="998519" y="51435"/>
            <a:ext cx="12040571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FZLanTingKanHei-R-GBK"/>
              </a:rPr>
              <a:t>实践案例：</a:t>
            </a:r>
            <a:r>
              <a:rPr lang="zh-CN" altLang="en-US" sz="2800" dirty="0">
                <a:solidFill>
                  <a:schemeClr val="accent4"/>
                </a:solidFill>
                <a:sym typeface="FZLanTingKanHei-R-GBK"/>
              </a:rPr>
              <a:t>企业应用案例</a:t>
            </a:r>
            <a:endParaRPr sz="2800" dirty="0">
              <a:solidFill>
                <a:schemeClr val="accent4"/>
              </a:solidFill>
              <a:sym typeface="FZLanTingKanHei-R-GBK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57661" y="1372362"/>
            <a:ext cx="10280462" cy="4940679"/>
            <a:chOff x="916427" y="1579899"/>
            <a:chExt cx="10280462" cy="4940679"/>
          </a:xfrm>
        </p:grpSpPr>
        <p:pic>
          <p:nvPicPr>
            <p:cNvPr id="35" name="图片 3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916427" y="1579899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6" name="图片 65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916427" y="2453086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7" name="图片 66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916427" y="3280370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8" name="图片 67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2421173" y="1579899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9" name="图片 68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2421173" y="2453086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0" name="图片 69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x="2421173" y="3280370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1" name="图片 70"/>
            <p:cNvPicPr preferRelativeResize="0"/>
            <p:nvPr/>
          </p:nvPicPr>
          <p:blipFill>
            <a:blip r:embed="rId9"/>
            <a:stretch>
              <a:fillRect/>
            </a:stretch>
          </p:blipFill>
          <p:spPr>
            <a:xfrm>
              <a:off x="3911281" y="1579899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2" name="图片 71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3911281" y="2453086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3" name="图片 72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x="3911281" y="3280370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4" name="图片 73"/>
            <p:cNvPicPr preferRelativeResize="0"/>
            <p:nvPr/>
          </p:nvPicPr>
          <p:blipFill>
            <a:blip r:embed="rId12"/>
            <a:stretch>
              <a:fillRect/>
            </a:stretch>
          </p:blipFill>
          <p:spPr>
            <a:xfrm>
              <a:off x="5398686" y="1599514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5" name="图片 74"/>
            <p:cNvPicPr preferRelativeResize="0"/>
            <p:nvPr/>
          </p:nvPicPr>
          <p:blipFill>
            <a:blip r:embed="rId13"/>
            <a:stretch>
              <a:fillRect/>
            </a:stretch>
          </p:blipFill>
          <p:spPr>
            <a:xfrm>
              <a:off x="5398686" y="2453086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6" name="图片 75"/>
            <p:cNvPicPr preferRelativeResize="0"/>
            <p:nvPr/>
          </p:nvPicPr>
          <p:blipFill>
            <a:blip r:embed="rId14"/>
            <a:stretch>
              <a:fillRect/>
            </a:stretch>
          </p:blipFill>
          <p:spPr>
            <a:xfrm>
              <a:off x="5398686" y="3280370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7" name="图片 76"/>
            <p:cNvPicPr preferRelativeResize="0"/>
            <p:nvPr/>
          </p:nvPicPr>
          <p:blipFill>
            <a:blip r:embed="rId15"/>
            <a:stretch>
              <a:fillRect/>
            </a:stretch>
          </p:blipFill>
          <p:spPr>
            <a:xfrm>
              <a:off x="6904500" y="1579899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8" name="图片 77"/>
            <p:cNvPicPr preferRelativeResize="0"/>
            <p:nvPr/>
          </p:nvPicPr>
          <p:blipFill rotWithShape="1">
            <a:blip r:embed="rId16"/>
            <a:srcRect t="1" b="7478"/>
            <a:stretch>
              <a:fillRect/>
            </a:stretch>
          </p:blipFill>
          <p:spPr>
            <a:xfrm>
              <a:off x="6904500" y="2453086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9" name="图片 78"/>
            <p:cNvPicPr preferRelativeResize="0"/>
            <p:nvPr/>
          </p:nvPicPr>
          <p:blipFill>
            <a:blip r:embed="rId17"/>
            <a:stretch>
              <a:fillRect/>
            </a:stretch>
          </p:blipFill>
          <p:spPr>
            <a:xfrm>
              <a:off x="6904500" y="3280370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0" name="图片 79"/>
            <p:cNvPicPr preferRelativeResize="0"/>
            <p:nvPr/>
          </p:nvPicPr>
          <p:blipFill>
            <a:blip r:embed="rId18"/>
            <a:stretch>
              <a:fillRect/>
            </a:stretch>
          </p:blipFill>
          <p:spPr>
            <a:xfrm>
              <a:off x="8397626" y="1579899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1" name="图片 80"/>
            <p:cNvPicPr preferRelativeResize="0"/>
            <p:nvPr/>
          </p:nvPicPr>
          <p:blipFill>
            <a:blip r:embed="rId19"/>
            <a:stretch>
              <a:fillRect/>
            </a:stretch>
          </p:blipFill>
          <p:spPr>
            <a:xfrm>
              <a:off x="8397626" y="2453086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2" name="图片 81"/>
            <p:cNvPicPr preferRelativeResize="0"/>
            <p:nvPr/>
          </p:nvPicPr>
          <p:blipFill>
            <a:blip r:embed="rId20"/>
            <a:stretch>
              <a:fillRect/>
            </a:stretch>
          </p:blipFill>
          <p:spPr>
            <a:xfrm>
              <a:off x="8397626" y="3280370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3" name="图片 82"/>
            <p:cNvPicPr preferRelativeResize="0"/>
            <p:nvPr/>
          </p:nvPicPr>
          <p:blipFill>
            <a:blip r:embed="rId21"/>
            <a:stretch>
              <a:fillRect/>
            </a:stretch>
          </p:blipFill>
          <p:spPr>
            <a:xfrm>
              <a:off x="9868489" y="1579899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4" name="图片 83"/>
            <p:cNvPicPr preferRelativeResize="0"/>
            <p:nvPr/>
          </p:nvPicPr>
          <p:blipFill>
            <a:blip r:embed="rId22"/>
            <a:stretch>
              <a:fillRect/>
            </a:stretch>
          </p:blipFill>
          <p:spPr>
            <a:xfrm>
              <a:off x="9868489" y="2453086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5" name="图片 84"/>
            <p:cNvPicPr preferRelativeResize="0"/>
            <p:nvPr/>
          </p:nvPicPr>
          <p:blipFill>
            <a:blip r:embed="rId23"/>
            <a:stretch>
              <a:fillRect/>
            </a:stretch>
          </p:blipFill>
          <p:spPr>
            <a:xfrm>
              <a:off x="9868489" y="3280370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416520" y="4107651"/>
              <a:ext cx="1330035" cy="7524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7" name="图片 86"/>
            <p:cNvPicPr preferRelativeResize="0"/>
            <p:nvPr/>
          </p:nvPicPr>
          <p:blipFill>
            <a:blip r:embed="rId25"/>
            <a:stretch>
              <a:fillRect/>
            </a:stretch>
          </p:blipFill>
          <p:spPr>
            <a:xfrm>
              <a:off x="916427" y="4112205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8" name="图片 87"/>
            <p:cNvPicPr preferRelativeResize="0"/>
            <p:nvPr/>
          </p:nvPicPr>
          <p:blipFill>
            <a:blip r:embed="rId26"/>
            <a:stretch>
              <a:fillRect/>
            </a:stretch>
          </p:blipFill>
          <p:spPr>
            <a:xfrm>
              <a:off x="3911281" y="4112205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9" name="图片 88"/>
            <p:cNvPicPr preferRelativeResize="0"/>
            <p:nvPr/>
          </p:nvPicPr>
          <p:blipFill>
            <a:blip r:embed="rId27"/>
            <a:stretch>
              <a:fillRect/>
            </a:stretch>
          </p:blipFill>
          <p:spPr>
            <a:xfrm>
              <a:off x="5398686" y="4112205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0" name="logo_28.png" descr="logo_28.png"/>
            <p:cNvPicPr preferRelativeResize="0">
              <a:picLocks noChangeArrowheads="1"/>
            </p:cNvPicPr>
            <p:nvPr/>
          </p:nvPicPr>
          <p:blipFill>
            <a:blip r:embed="rId28" cstate="screen"/>
            <a:srcRect l="3679" t="4652" r="67439" b="8829"/>
            <a:stretch>
              <a:fillRect/>
            </a:stretch>
          </p:blipFill>
          <p:spPr bwMode="auto">
            <a:xfrm>
              <a:off x="6904500" y="4112205"/>
              <a:ext cx="1328400" cy="7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  <p:pic>
          <p:nvPicPr>
            <p:cNvPr id="91" name="logo_44.png" descr="logo_44.png"/>
            <p:cNvPicPr preferRelativeResize="0">
              <a:picLocks noChangeArrowheads="1"/>
            </p:cNvPicPr>
            <p:nvPr/>
          </p:nvPicPr>
          <p:blipFill>
            <a:blip r:embed="rId29" cstate="screen"/>
            <a:srcRect l="1842" t="13947" r="4489"/>
            <a:stretch>
              <a:fillRect/>
            </a:stretch>
          </p:blipFill>
          <p:spPr bwMode="auto">
            <a:xfrm>
              <a:off x="6904500" y="4112205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  <p:pic>
          <p:nvPicPr>
            <p:cNvPr id="92" name="图片 91"/>
            <p:cNvPicPr preferRelativeResize="0"/>
            <p:nvPr/>
          </p:nvPicPr>
          <p:blipFill>
            <a:blip r:embed="rId30"/>
            <a:stretch>
              <a:fillRect/>
            </a:stretch>
          </p:blipFill>
          <p:spPr>
            <a:xfrm>
              <a:off x="8397626" y="4112205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3" name="图片 92"/>
            <p:cNvPicPr preferRelativeResize="0"/>
            <p:nvPr/>
          </p:nvPicPr>
          <p:blipFill>
            <a:blip r:embed="rId31"/>
            <a:stretch>
              <a:fillRect/>
            </a:stretch>
          </p:blipFill>
          <p:spPr>
            <a:xfrm>
              <a:off x="9868489" y="4112205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4" name="图片 93"/>
            <p:cNvPicPr preferRelativeResize="0"/>
            <p:nvPr/>
          </p:nvPicPr>
          <p:blipFill>
            <a:blip r:embed="rId32"/>
            <a:stretch>
              <a:fillRect/>
            </a:stretch>
          </p:blipFill>
          <p:spPr>
            <a:xfrm>
              <a:off x="916427" y="4940897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5" name="图片 94"/>
            <p:cNvPicPr preferRelativeResize="0"/>
            <p:nvPr/>
          </p:nvPicPr>
          <p:blipFill>
            <a:blip r:embed="rId33"/>
            <a:stretch>
              <a:fillRect/>
            </a:stretch>
          </p:blipFill>
          <p:spPr>
            <a:xfrm>
              <a:off x="2421173" y="4940897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6" name="图片 95"/>
            <p:cNvPicPr preferRelativeResize="0"/>
            <p:nvPr/>
          </p:nvPicPr>
          <p:blipFill>
            <a:blip r:embed="rId34"/>
            <a:stretch>
              <a:fillRect/>
            </a:stretch>
          </p:blipFill>
          <p:spPr>
            <a:xfrm>
              <a:off x="3911281" y="4940897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7" name="图片 96"/>
            <p:cNvPicPr preferRelativeResize="0"/>
            <p:nvPr/>
          </p:nvPicPr>
          <p:blipFill>
            <a:blip r:embed="rId35"/>
            <a:stretch>
              <a:fillRect/>
            </a:stretch>
          </p:blipFill>
          <p:spPr>
            <a:xfrm>
              <a:off x="5398686" y="4940897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8" name="图片 97"/>
            <p:cNvPicPr preferRelativeResize="0"/>
            <p:nvPr/>
          </p:nvPicPr>
          <p:blipFill>
            <a:blip r:embed="rId36"/>
            <a:stretch>
              <a:fillRect/>
            </a:stretch>
          </p:blipFill>
          <p:spPr>
            <a:xfrm>
              <a:off x="6904500" y="4940897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9" name="图片 98"/>
            <p:cNvPicPr preferRelativeResize="0"/>
            <p:nvPr/>
          </p:nvPicPr>
          <p:blipFill>
            <a:blip r:embed="rId37"/>
            <a:stretch>
              <a:fillRect/>
            </a:stretch>
          </p:blipFill>
          <p:spPr>
            <a:xfrm>
              <a:off x="8397626" y="4940897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0" name="图片 99"/>
            <p:cNvPicPr preferRelativeResize="0"/>
            <p:nvPr/>
          </p:nvPicPr>
          <p:blipFill>
            <a:blip r:embed="rId38"/>
            <a:stretch>
              <a:fillRect/>
            </a:stretch>
          </p:blipFill>
          <p:spPr>
            <a:xfrm>
              <a:off x="9868489" y="4940897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1" name="图片 100"/>
            <p:cNvPicPr preferRelativeResize="0"/>
            <p:nvPr/>
          </p:nvPicPr>
          <p:blipFill>
            <a:blip r:embed="rId39"/>
            <a:stretch>
              <a:fillRect/>
            </a:stretch>
          </p:blipFill>
          <p:spPr>
            <a:xfrm>
              <a:off x="916427" y="5768178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2" name="图片 101"/>
            <p:cNvPicPr preferRelativeResize="0"/>
            <p:nvPr/>
          </p:nvPicPr>
          <p:blipFill>
            <a:blip r:embed="rId40"/>
            <a:stretch>
              <a:fillRect/>
            </a:stretch>
          </p:blipFill>
          <p:spPr>
            <a:xfrm>
              <a:off x="2421173" y="5768178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3" name="图片 102"/>
            <p:cNvPicPr preferRelativeResize="0"/>
            <p:nvPr/>
          </p:nvPicPr>
          <p:blipFill>
            <a:blip r:embed="rId41"/>
            <a:stretch>
              <a:fillRect/>
            </a:stretch>
          </p:blipFill>
          <p:spPr>
            <a:xfrm>
              <a:off x="3911281" y="5768178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4" name="图片 103"/>
            <p:cNvPicPr preferRelativeResize="0"/>
            <p:nvPr/>
          </p:nvPicPr>
          <p:blipFill>
            <a:blip r:embed="rId42"/>
            <a:stretch>
              <a:fillRect/>
            </a:stretch>
          </p:blipFill>
          <p:spPr>
            <a:xfrm>
              <a:off x="5398686" y="5768178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5" name="图片 104"/>
            <p:cNvPicPr preferRelativeResize="0"/>
            <p:nvPr/>
          </p:nvPicPr>
          <p:blipFill>
            <a:blip r:embed="rId43"/>
            <a:stretch>
              <a:fillRect/>
            </a:stretch>
          </p:blipFill>
          <p:spPr>
            <a:xfrm>
              <a:off x="6904500" y="5768178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6" name="图片 105"/>
            <p:cNvPicPr preferRelativeResize="0"/>
            <p:nvPr/>
          </p:nvPicPr>
          <p:blipFill>
            <a:blip r:embed="rId44"/>
            <a:stretch>
              <a:fillRect/>
            </a:stretch>
          </p:blipFill>
          <p:spPr>
            <a:xfrm>
              <a:off x="8397626" y="5768178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7" name="图片 106"/>
            <p:cNvPicPr preferRelativeResize="0"/>
            <p:nvPr/>
          </p:nvPicPr>
          <p:blipFill>
            <a:blip r:embed="rId45"/>
            <a:stretch>
              <a:fillRect/>
            </a:stretch>
          </p:blipFill>
          <p:spPr>
            <a:xfrm>
              <a:off x="9868489" y="5768178"/>
              <a:ext cx="1328400" cy="752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" y="0"/>
            <a:ext cx="12192000" cy="68580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4443432" y="727834"/>
            <a:ext cx="2651411" cy="3221334"/>
            <a:chOff x="7355023" y="2869350"/>
            <a:chExt cx="4697277" cy="5706965"/>
          </a:xfrm>
        </p:grpSpPr>
        <p:sp>
          <p:nvSpPr>
            <p:cNvPr id="36" name="文本框 35"/>
            <p:cNvSpPr txBox="1"/>
            <p:nvPr/>
          </p:nvSpPr>
          <p:spPr>
            <a:xfrm>
              <a:off x="7355023" y="7104108"/>
              <a:ext cx="4220777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spc="847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cs typeface="Myriad Arabic" panose="01010101010101010101" pitchFamily="50" charset="-78"/>
                </a:rPr>
                <a:t>UBML</a:t>
              </a:r>
              <a:endParaRPr lang="zh-CN" altLang="en-US" sz="4400" dirty="0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38" name="任意多边形 7"/>
            <p:cNvSpPr/>
            <p:nvPr/>
          </p:nvSpPr>
          <p:spPr>
            <a:xfrm>
              <a:off x="9836150" y="2869350"/>
              <a:ext cx="2216150" cy="5041900"/>
            </a:xfrm>
            <a:custGeom>
              <a:avLst/>
              <a:gdLst>
                <a:gd name="connsiteX0" fmla="*/ 0 w 2216150"/>
                <a:gd name="connsiteY0" fmla="*/ 495300 h 5041900"/>
                <a:gd name="connsiteX1" fmla="*/ 0 w 2216150"/>
                <a:gd name="connsiteY1" fmla="*/ 0 h 5041900"/>
                <a:gd name="connsiteX2" fmla="*/ 2216150 w 2216150"/>
                <a:gd name="connsiteY2" fmla="*/ 0 h 5041900"/>
                <a:gd name="connsiteX3" fmla="*/ 2216150 w 2216150"/>
                <a:gd name="connsiteY3" fmla="*/ 5041900 h 5041900"/>
                <a:gd name="connsiteX4" fmla="*/ 1771650 w 2216150"/>
                <a:gd name="connsiteY4" fmla="*/ 5041900 h 50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150" h="5041900">
                  <a:moveTo>
                    <a:pt x="0" y="495300"/>
                  </a:moveTo>
                  <a:lnTo>
                    <a:pt x="0" y="0"/>
                  </a:lnTo>
                  <a:lnTo>
                    <a:pt x="2216150" y="0"/>
                  </a:lnTo>
                  <a:lnTo>
                    <a:pt x="2216150" y="5041900"/>
                  </a:lnTo>
                  <a:lnTo>
                    <a:pt x="1771650" y="5041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59824" y="739829"/>
            <a:ext cx="5333440" cy="2828014"/>
            <a:chOff x="6305550" y="2809875"/>
            <a:chExt cx="9448800" cy="5010150"/>
          </a:xfrm>
        </p:grpSpPr>
        <p:sp>
          <p:nvSpPr>
            <p:cNvPr id="42" name="矩形 41"/>
            <p:cNvSpPr/>
            <p:nvPr/>
          </p:nvSpPr>
          <p:spPr>
            <a:xfrm>
              <a:off x="6343650" y="2847975"/>
              <a:ext cx="9372600" cy="493395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055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4" name="矩形 43"/>
            <p:cNvSpPr/>
            <p:nvPr/>
          </p:nvSpPr>
          <p:spPr>
            <a:xfrm>
              <a:off x="63055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" name="矩形 44"/>
            <p:cNvSpPr/>
            <p:nvPr/>
          </p:nvSpPr>
          <p:spPr>
            <a:xfrm>
              <a:off x="156781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6" name="矩形 45"/>
            <p:cNvSpPr/>
            <p:nvPr/>
          </p:nvSpPr>
          <p:spPr>
            <a:xfrm>
              <a:off x="156781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9918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991850" y="7741468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781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0" name="矩形 49"/>
            <p:cNvSpPr/>
            <p:nvPr/>
          </p:nvSpPr>
          <p:spPr>
            <a:xfrm>
              <a:off x="63055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>
            <a:fillRect/>
          </a:stretch>
        </p:blipFill>
        <p:spPr>
          <a:xfrm rot="1593605">
            <a:off x="7666088" y="2672410"/>
            <a:ext cx="4309762" cy="552882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>
            <a:fillRect/>
          </a:stretch>
        </p:blipFill>
        <p:spPr>
          <a:xfrm rot="17116926">
            <a:off x="1826535" y="-855885"/>
            <a:ext cx="2767215" cy="362335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289364" y="1007908"/>
            <a:ext cx="22016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pc="847" dirty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rPr>
              <a:t>How</a:t>
            </a:r>
            <a:endParaRPr lang="zh-CN" altLang="en-US" sz="1600" dirty="0">
              <a:solidFill>
                <a:srgbClr val="FFC000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71428" y="2072689"/>
            <a:ext cx="1077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spc="847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rPr>
              <a:t>To</a:t>
            </a:r>
            <a:endParaRPr lang="zh-CN" altLang="en-US" sz="4800" spc="847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cs typeface="Myriad Arabic" panose="01010101010101010101" pitchFamily="50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 bwMode="auto">
          <a:xfrm>
            <a:off x="1130300" y="51435"/>
            <a:ext cx="799274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lang="en-US" sz="2800" dirty="0">
                <a:solidFill>
                  <a:schemeClr val="accent4"/>
                </a:solidFill>
                <a:sym typeface="FZLanTingKanHei-R-GBK"/>
              </a:rPr>
              <a:t>UBML</a:t>
            </a:r>
            <a:r>
              <a:rPr lang="zh-CN" altLang="en-US" sz="2800" dirty="0">
                <a:solidFill>
                  <a:schemeClr val="accent4"/>
                </a:solidFill>
                <a:sym typeface="FZLanTingKanHei-R-GBK"/>
              </a:rPr>
              <a:t>在浪潮云</a:t>
            </a:r>
            <a:r>
              <a:rPr lang="en-US" altLang="zh-CN" sz="2800" dirty="0">
                <a:solidFill>
                  <a:schemeClr val="accent4"/>
                </a:solidFill>
                <a:sym typeface="FZLanTingKanHei-R-GBK"/>
              </a:rPr>
              <a:t>ERP</a:t>
            </a:r>
            <a:r>
              <a:rPr lang="zh-CN" altLang="en-US" sz="2800" dirty="0">
                <a:solidFill>
                  <a:schemeClr val="accent4"/>
                </a:solidFill>
                <a:sym typeface="FZLanTingKanHei-R-GBK"/>
              </a:rPr>
              <a:t>中的定位</a:t>
            </a:r>
            <a:endParaRPr sz="2800" dirty="0">
              <a:solidFill>
                <a:schemeClr val="accent4"/>
              </a:solidFill>
              <a:sym typeface="FZLanTingKanHei-R-GBK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5160" y="2331902"/>
            <a:ext cx="4239260" cy="740410"/>
          </a:xfrm>
          <a:prstGeom prst="rect">
            <a:avLst/>
          </a:prstGeom>
          <a:solidFill>
            <a:srgbClr val="2E75B6"/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浪潮云</a:t>
            </a: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ERP</a:t>
            </a:r>
          </a:p>
        </p:txBody>
      </p:sp>
      <p:sp>
        <p:nvSpPr>
          <p:cNvPr id="13" name="矩形 12"/>
          <p:cNvSpPr/>
          <p:nvPr/>
        </p:nvSpPr>
        <p:spPr>
          <a:xfrm>
            <a:off x="4993458" y="2341336"/>
            <a:ext cx="3410585" cy="740410"/>
          </a:xfrm>
          <a:prstGeom prst="rect">
            <a:avLst/>
          </a:prstGeom>
          <a:solidFill>
            <a:srgbClr val="2E75B6"/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合作伙伴</a:t>
            </a: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客户开发</a:t>
            </a:r>
          </a:p>
        </p:txBody>
      </p:sp>
      <p:sp>
        <p:nvSpPr>
          <p:cNvPr id="14" name="矩形 13"/>
          <p:cNvSpPr/>
          <p:nvPr/>
        </p:nvSpPr>
        <p:spPr>
          <a:xfrm>
            <a:off x="8500019" y="2331902"/>
            <a:ext cx="3011170" cy="740410"/>
          </a:xfrm>
          <a:prstGeom prst="rect">
            <a:avLst/>
          </a:prstGeom>
          <a:solidFill>
            <a:srgbClr val="2E75B6"/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独立</a:t>
            </a: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ISV</a:t>
            </a: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45160" y="3156767"/>
            <a:ext cx="10851515" cy="3302000"/>
          </a:xfrm>
          <a:prstGeom prst="rect">
            <a:avLst/>
          </a:prstGeom>
          <a:solidFill>
            <a:srgbClr val="005EA4"/>
          </a:solidFill>
          <a:ln>
            <a:noFill/>
          </a:ln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 fontAlgn="base">
              <a:lnSpc>
                <a:spcPct val="100000"/>
              </a:lnSpc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2" name="矩形 20"/>
          <p:cNvSpPr>
            <a:spLocks noChangeArrowheads="1"/>
          </p:cNvSpPr>
          <p:nvPr/>
        </p:nvSpPr>
        <p:spPr bwMode="auto">
          <a:xfrm>
            <a:off x="4066540" y="3403782"/>
            <a:ext cx="3780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9pPr>
          </a:lstStyle>
          <a:p>
            <a:pPr algn="ctr"/>
            <a:r>
              <a:rPr lang="en-US" altLang="zh-CN" sz="2000">
                <a:solidFill>
                  <a:schemeClr val="bg1"/>
                </a:solidFill>
                <a:latin typeface="微软雅黑" panose="020B0502040204020203" pitchFamily="34" charset="-122"/>
              </a:rPr>
              <a:t>iGIX</a:t>
            </a:r>
            <a:r>
              <a:rPr lang="zh-CN" altLang="en-US" sz="2000">
                <a:solidFill>
                  <a:schemeClr val="bg1"/>
                </a:solidFill>
                <a:latin typeface="微软雅黑" panose="020B0502040204020203" pitchFamily="34" charset="-122"/>
              </a:rPr>
              <a:t>（企业版）</a:t>
            </a:r>
          </a:p>
        </p:txBody>
      </p:sp>
      <p:sp>
        <p:nvSpPr>
          <p:cNvPr id="24" name="矩形 23"/>
          <p:cNvSpPr/>
          <p:nvPr/>
        </p:nvSpPr>
        <p:spPr>
          <a:xfrm>
            <a:off x="644525" y="1008200"/>
            <a:ext cx="227901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ERP/MRO应用</a:t>
            </a:r>
          </a:p>
        </p:txBody>
      </p:sp>
      <p:sp>
        <p:nvSpPr>
          <p:cNvPr id="25" name="矩形 24"/>
          <p:cNvSpPr/>
          <p:nvPr/>
        </p:nvSpPr>
        <p:spPr>
          <a:xfrm>
            <a:off x="3021965" y="1008200"/>
            <a:ext cx="245427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数据/流程驱动应用</a:t>
            </a:r>
          </a:p>
        </p:txBody>
      </p:sp>
      <p:sp>
        <p:nvSpPr>
          <p:cNvPr id="26" name="矩形 25"/>
          <p:cNvSpPr/>
          <p:nvPr/>
        </p:nvSpPr>
        <p:spPr>
          <a:xfrm>
            <a:off x="5574665" y="1008200"/>
            <a:ext cx="236918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I</a:t>
            </a:r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o</a:t>
            </a: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T类应用</a:t>
            </a:r>
          </a:p>
        </p:txBody>
      </p:sp>
      <p:sp>
        <p:nvSpPr>
          <p:cNvPr id="28" name="矩形 27"/>
          <p:cNvSpPr/>
          <p:nvPr/>
        </p:nvSpPr>
        <p:spPr>
          <a:xfrm>
            <a:off x="8042275" y="1008200"/>
            <a:ext cx="249237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创新型</a:t>
            </a: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应用</a:t>
            </a:r>
          </a:p>
        </p:txBody>
      </p:sp>
      <p:sp>
        <p:nvSpPr>
          <p:cNvPr id="29" name="矩形 28"/>
          <p:cNvSpPr/>
          <p:nvPr/>
        </p:nvSpPr>
        <p:spPr>
          <a:xfrm>
            <a:off x="10640059" y="1008200"/>
            <a:ext cx="85788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… 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1298575" y="4061007"/>
            <a:ext cx="9594850" cy="210693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b" anchorCtr="0" forceAA="0" compatLnSpc="0">
            <a:noAutofit/>
          </a:bodyPr>
          <a:lstStyle/>
          <a:p>
            <a:pPr lvl="0" algn="ctr">
              <a:lnSpc>
                <a:spcPct val="6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34" name="矩形 21"/>
          <p:cNvSpPr>
            <a:spLocks noChangeArrowheads="1"/>
          </p:cNvSpPr>
          <p:nvPr/>
        </p:nvSpPr>
        <p:spPr bwMode="auto">
          <a:xfrm>
            <a:off x="4460875" y="4332152"/>
            <a:ext cx="29914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9pPr>
          </a:lstStyle>
          <a:p>
            <a:pPr algn="ctr"/>
            <a:r>
              <a:rPr lang="en-US" altLang="zh-CN" sz="2000">
                <a:solidFill>
                  <a:schemeClr val="bg1"/>
                </a:solidFill>
                <a:latin typeface="微软雅黑" panose="020B0502040204020203" pitchFamily="34" charset="-122"/>
              </a:rPr>
              <a:t>Open iGIX(</a:t>
            </a:r>
            <a:r>
              <a:rPr lang="zh-CN" altLang="en-US" sz="2000">
                <a:solidFill>
                  <a:schemeClr val="bg1"/>
                </a:solidFill>
                <a:latin typeface="微软雅黑" panose="020B0502040204020203" pitchFamily="34" charset="-122"/>
              </a:rPr>
              <a:t>社区版</a:t>
            </a:r>
            <a:r>
              <a:rPr lang="en-US" altLang="zh-CN" sz="2000">
                <a:solidFill>
                  <a:schemeClr val="bg1"/>
                </a:solidFill>
                <a:latin typeface="微软雅黑" panose="020B0502040204020203" pitchFamily="34" charset="-122"/>
              </a:rPr>
              <a:t>)</a:t>
            </a:r>
          </a:p>
        </p:txBody>
      </p:sp>
      <p:sp>
        <p:nvSpPr>
          <p:cNvPr id="37" name="矩形 22"/>
          <p:cNvSpPr>
            <a:spLocks noChangeArrowheads="1"/>
          </p:cNvSpPr>
          <p:nvPr/>
        </p:nvSpPr>
        <p:spPr bwMode="auto">
          <a:xfrm>
            <a:off x="3808730" y="4981757"/>
            <a:ext cx="4523740" cy="764540"/>
          </a:xfrm>
          <a:prstGeom prst="roundRect">
            <a:avLst/>
          </a:prstGeom>
          <a:gradFill>
            <a:gsLst>
              <a:gs pos="0">
                <a:srgbClr val="7030A0"/>
              </a:gs>
              <a:gs pos="100000">
                <a:schemeClr val="accent2">
                  <a:lumMod val="75000"/>
                </a:schemeClr>
              </a:gs>
            </a:gsLst>
            <a:lin ang="336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UBML</a:t>
            </a:r>
          </a:p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（低代码平台核心）</a:t>
            </a:r>
          </a:p>
        </p:txBody>
      </p:sp>
      <p:sp>
        <p:nvSpPr>
          <p:cNvPr id="20" name="矩形 19"/>
          <p:cNvSpPr/>
          <p:nvPr/>
        </p:nvSpPr>
        <p:spPr>
          <a:xfrm>
            <a:off x="669290" y="1666422"/>
            <a:ext cx="227901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LOB</a:t>
            </a:r>
          </a:p>
        </p:txBody>
      </p:sp>
      <p:sp>
        <p:nvSpPr>
          <p:cNvPr id="21" name="矩形 20"/>
          <p:cNvSpPr/>
          <p:nvPr/>
        </p:nvSpPr>
        <p:spPr>
          <a:xfrm>
            <a:off x="3046730" y="1666422"/>
            <a:ext cx="93218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财务</a:t>
            </a:r>
          </a:p>
        </p:txBody>
      </p:sp>
      <p:sp>
        <p:nvSpPr>
          <p:cNvPr id="23" name="矩形 22"/>
          <p:cNvSpPr/>
          <p:nvPr/>
        </p:nvSpPr>
        <p:spPr>
          <a:xfrm>
            <a:off x="4077335" y="1666422"/>
            <a:ext cx="78867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资金</a:t>
            </a:r>
          </a:p>
        </p:txBody>
      </p:sp>
      <p:sp>
        <p:nvSpPr>
          <p:cNvPr id="27" name="矩形 26"/>
          <p:cNvSpPr/>
          <p:nvPr/>
        </p:nvSpPr>
        <p:spPr>
          <a:xfrm>
            <a:off x="4964430" y="1666422"/>
            <a:ext cx="78867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人力</a:t>
            </a:r>
          </a:p>
        </p:txBody>
      </p:sp>
      <p:sp>
        <p:nvSpPr>
          <p:cNvPr id="30" name="矩形 29"/>
          <p:cNvSpPr/>
          <p:nvPr/>
        </p:nvSpPr>
        <p:spPr>
          <a:xfrm>
            <a:off x="8656320" y="1666422"/>
            <a:ext cx="88265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生存</a:t>
            </a:r>
          </a:p>
        </p:txBody>
      </p:sp>
      <p:sp>
        <p:nvSpPr>
          <p:cNvPr id="31" name="矩形 30"/>
          <p:cNvSpPr/>
          <p:nvPr/>
        </p:nvSpPr>
        <p:spPr>
          <a:xfrm>
            <a:off x="5851525" y="1666422"/>
            <a:ext cx="93218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销售</a:t>
            </a:r>
          </a:p>
        </p:txBody>
      </p:sp>
      <p:sp>
        <p:nvSpPr>
          <p:cNvPr id="33" name="矩形 32"/>
          <p:cNvSpPr/>
          <p:nvPr/>
        </p:nvSpPr>
        <p:spPr>
          <a:xfrm>
            <a:off x="6882130" y="1666422"/>
            <a:ext cx="78867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采购</a:t>
            </a:r>
          </a:p>
        </p:txBody>
      </p:sp>
      <p:sp>
        <p:nvSpPr>
          <p:cNvPr id="35" name="矩形 34"/>
          <p:cNvSpPr/>
          <p:nvPr/>
        </p:nvSpPr>
        <p:spPr>
          <a:xfrm>
            <a:off x="7769225" y="1666422"/>
            <a:ext cx="78867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库存</a:t>
            </a:r>
          </a:p>
        </p:txBody>
      </p:sp>
      <p:sp>
        <p:nvSpPr>
          <p:cNvPr id="36" name="矩形 35"/>
          <p:cNvSpPr/>
          <p:nvPr/>
        </p:nvSpPr>
        <p:spPr>
          <a:xfrm>
            <a:off x="9652000" y="1666422"/>
            <a:ext cx="88265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服务</a:t>
            </a:r>
          </a:p>
        </p:txBody>
      </p:sp>
      <p:sp>
        <p:nvSpPr>
          <p:cNvPr id="38" name="矩形 37"/>
          <p:cNvSpPr/>
          <p:nvPr/>
        </p:nvSpPr>
        <p:spPr>
          <a:xfrm>
            <a:off x="10640060" y="1666422"/>
            <a:ext cx="88265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… </a:t>
            </a:r>
            <a:endParaRPr lang="en-US" altLang="zh-CN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1298574" y="3168197"/>
            <a:ext cx="2680335" cy="89281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b" anchorCtr="0" forceAA="0" compatLnSpc="0">
            <a:noAutofit/>
          </a:bodyPr>
          <a:lstStyle/>
          <a:p>
            <a:pPr algn="ctr">
              <a:lnSpc>
                <a:spcPct val="640000"/>
              </a:lnSpc>
            </a:pP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8213090" y="3151324"/>
            <a:ext cx="2680335" cy="909683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b" anchorCtr="0" forceAA="0" compatLnSpc="0">
            <a:noAutofit/>
          </a:bodyPr>
          <a:lstStyle/>
          <a:p>
            <a:pPr algn="ctr">
              <a:lnSpc>
                <a:spcPct val="640000"/>
              </a:lnSpc>
            </a:pP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 bwMode="auto">
          <a:xfrm>
            <a:off x="1024255" y="51435"/>
            <a:ext cx="869505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FZLanTingKanHei-R-GBK"/>
              </a:rPr>
              <a:t>Roadmap：整体规划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95350" y="1941638"/>
            <a:ext cx="3510848" cy="3494129"/>
            <a:chOff x="187926" y="1962150"/>
            <a:chExt cx="4000501" cy="398145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4" t="5891" r="54384" b="9343"/>
            <a:stretch>
              <a:fillRect/>
            </a:stretch>
          </p:blipFill>
          <p:spPr>
            <a:xfrm>
              <a:off x="187926" y="1962150"/>
              <a:ext cx="4000501" cy="3981450"/>
            </a:xfrm>
            <a:custGeom>
              <a:avLst/>
              <a:gdLst>
                <a:gd name="connsiteX0" fmla="*/ 2000250 w 4000501"/>
                <a:gd name="connsiteY0" fmla="*/ 285750 h 3981450"/>
                <a:gd name="connsiteX1" fmla="*/ 295275 w 4000501"/>
                <a:gd name="connsiteY1" fmla="*/ 1990725 h 3981450"/>
                <a:gd name="connsiteX2" fmla="*/ 2000250 w 4000501"/>
                <a:gd name="connsiteY2" fmla="*/ 3695700 h 3981450"/>
                <a:gd name="connsiteX3" fmla="*/ 3705225 w 4000501"/>
                <a:gd name="connsiteY3" fmla="*/ 1990725 h 3981450"/>
                <a:gd name="connsiteX4" fmla="*/ 2000250 w 4000501"/>
                <a:gd name="connsiteY4" fmla="*/ 285750 h 3981450"/>
                <a:gd name="connsiteX5" fmla="*/ 0 w 4000501"/>
                <a:gd name="connsiteY5" fmla="*/ 0 h 3981450"/>
                <a:gd name="connsiteX6" fmla="*/ 4000501 w 4000501"/>
                <a:gd name="connsiteY6" fmla="*/ 0 h 3981450"/>
                <a:gd name="connsiteX7" fmla="*/ 4000501 w 4000501"/>
                <a:gd name="connsiteY7" fmla="*/ 3981450 h 3981450"/>
                <a:gd name="connsiteX8" fmla="*/ 0 w 4000501"/>
                <a:gd name="connsiteY8" fmla="*/ 398145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1" h="3981450">
                  <a:moveTo>
                    <a:pt x="2000250" y="285750"/>
                  </a:moveTo>
                  <a:cubicBezTo>
                    <a:pt x="1058618" y="285750"/>
                    <a:pt x="295275" y="1049093"/>
                    <a:pt x="295275" y="1990725"/>
                  </a:cubicBezTo>
                  <a:cubicBezTo>
                    <a:pt x="295275" y="2932357"/>
                    <a:pt x="1058618" y="3695700"/>
                    <a:pt x="2000250" y="3695700"/>
                  </a:cubicBezTo>
                  <a:cubicBezTo>
                    <a:pt x="2941882" y="3695700"/>
                    <a:pt x="3705225" y="2932357"/>
                    <a:pt x="3705225" y="1990725"/>
                  </a:cubicBezTo>
                  <a:cubicBezTo>
                    <a:pt x="3705225" y="1049093"/>
                    <a:pt x="2941882" y="285750"/>
                    <a:pt x="2000250" y="285750"/>
                  </a:cubicBezTo>
                  <a:close/>
                  <a:moveTo>
                    <a:pt x="0" y="0"/>
                  </a:moveTo>
                  <a:lnTo>
                    <a:pt x="4000501" y="0"/>
                  </a:lnTo>
                  <a:lnTo>
                    <a:pt x="4000501" y="3981450"/>
                  </a:lnTo>
                  <a:lnTo>
                    <a:pt x="0" y="3981450"/>
                  </a:lnTo>
                  <a:close/>
                </a:path>
              </a:pathLst>
            </a:cu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7" t="27341" r="64369" b="30633"/>
            <a:stretch>
              <a:fillRect/>
            </a:stretch>
          </p:blipFill>
          <p:spPr>
            <a:xfrm>
              <a:off x="689574" y="2454274"/>
              <a:ext cx="2997200" cy="2997200"/>
            </a:xfrm>
            <a:custGeom>
              <a:avLst/>
              <a:gdLst>
                <a:gd name="connsiteX0" fmla="*/ 986971 w 1973942"/>
                <a:gd name="connsiteY0" fmla="*/ 0 h 1973942"/>
                <a:gd name="connsiteX1" fmla="*/ 1973942 w 1973942"/>
                <a:gd name="connsiteY1" fmla="*/ 986971 h 1973942"/>
                <a:gd name="connsiteX2" fmla="*/ 986971 w 1973942"/>
                <a:gd name="connsiteY2" fmla="*/ 1973942 h 1973942"/>
                <a:gd name="connsiteX3" fmla="*/ 0 w 1973942"/>
                <a:gd name="connsiteY3" fmla="*/ 986971 h 1973942"/>
                <a:gd name="connsiteX4" fmla="*/ 986971 w 1973942"/>
                <a:gd name="connsiteY4" fmla="*/ 0 h 197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3942" h="1973942">
                  <a:moveTo>
                    <a:pt x="986971" y="0"/>
                  </a:moveTo>
                  <a:cubicBezTo>
                    <a:pt x="1532060" y="0"/>
                    <a:pt x="1973942" y="441882"/>
                    <a:pt x="1973942" y="986971"/>
                  </a:cubicBezTo>
                  <a:cubicBezTo>
                    <a:pt x="1973942" y="1532060"/>
                    <a:pt x="1532060" y="1973942"/>
                    <a:pt x="986971" y="1973942"/>
                  </a:cubicBezTo>
                  <a:cubicBezTo>
                    <a:pt x="441882" y="1973942"/>
                    <a:pt x="0" y="1532060"/>
                    <a:pt x="0" y="986971"/>
                  </a:cubicBezTo>
                  <a:cubicBezTo>
                    <a:pt x="0" y="441882"/>
                    <a:pt x="441882" y="0"/>
                    <a:pt x="986971" y="0"/>
                  </a:cubicBezTo>
                  <a:close/>
                </a:path>
              </a:pathLst>
            </a:cu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1" t="5892" r="6846" b="10559"/>
          <a:stretch>
            <a:fillRect/>
          </a:stretch>
        </p:blipFill>
        <p:spPr>
          <a:xfrm>
            <a:off x="8064970" y="1941640"/>
            <a:ext cx="3494129" cy="3443974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480160" y="1941639"/>
            <a:ext cx="3510848" cy="3494129"/>
            <a:chOff x="4123037" y="2019300"/>
            <a:chExt cx="4000501" cy="398145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7" t="9874" r="57014" b="16077"/>
            <a:stretch>
              <a:fillRect/>
            </a:stretch>
          </p:blipFill>
          <p:spPr>
            <a:xfrm>
              <a:off x="4384268" y="2242432"/>
              <a:ext cx="3478038" cy="3478039"/>
            </a:xfrm>
            <a:custGeom>
              <a:avLst/>
              <a:gdLst>
                <a:gd name="connsiteX0" fmla="*/ 1739019 w 3478038"/>
                <a:gd name="connsiteY0" fmla="*/ 0 h 3478038"/>
                <a:gd name="connsiteX1" fmla="*/ 3478038 w 3478038"/>
                <a:gd name="connsiteY1" fmla="*/ 1739019 h 3478038"/>
                <a:gd name="connsiteX2" fmla="*/ 1739019 w 3478038"/>
                <a:gd name="connsiteY2" fmla="*/ 3478038 h 3478038"/>
                <a:gd name="connsiteX3" fmla="*/ 0 w 3478038"/>
                <a:gd name="connsiteY3" fmla="*/ 1739019 h 3478038"/>
                <a:gd name="connsiteX4" fmla="*/ 1739019 w 3478038"/>
                <a:gd name="connsiteY4" fmla="*/ 0 h 347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8038" h="3478038">
                  <a:moveTo>
                    <a:pt x="1739019" y="0"/>
                  </a:moveTo>
                  <a:cubicBezTo>
                    <a:pt x="2699453" y="0"/>
                    <a:pt x="3478038" y="778585"/>
                    <a:pt x="3478038" y="1739019"/>
                  </a:cubicBezTo>
                  <a:cubicBezTo>
                    <a:pt x="3478038" y="2699453"/>
                    <a:pt x="2699453" y="3478038"/>
                    <a:pt x="1739019" y="3478038"/>
                  </a:cubicBezTo>
                  <a:cubicBezTo>
                    <a:pt x="778585" y="3478038"/>
                    <a:pt x="0" y="2699453"/>
                    <a:pt x="0" y="1739019"/>
                  </a:cubicBezTo>
                  <a:cubicBezTo>
                    <a:pt x="0" y="778585"/>
                    <a:pt x="778585" y="0"/>
                    <a:pt x="1739019" y="0"/>
                  </a:cubicBezTo>
                  <a:close/>
                </a:path>
              </a:pathLst>
            </a:cu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4" t="5891" r="54384" b="9343"/>
            <a:stretch>
              <a:fillRect/>
            </a:stretch>
          </p:blipFill>
          <p:spPr>
            <a:xfrm>
              <a:off x="4123037" y="2019300"/>
              <a:ext cx="4000501" cy="3981450"/>
            </a:xfrm>
            <a:custGeom>
              <a:avLst/>
              <a:gdLst>
                <a:gd name="connsiteX0" fmla="*/ 2000250 w 4000501"/>
                <a:gd name="connsiteY0" fmla="*/ 285750 h 3981450"/>
                <a:gd name="connsiteX1" fmla="*/ 295275 w 4000501"/>
                <a:gd name="connsiteY1" fmla="*/ 1990725 h 3981450"/>
                <a:gd name="connsiteX2" fmla="*/ 2000250 w 4000501"/>
                <a:gd name="connsiteY2" fmla="*/ 3695700 h 3981450"/>
                <a:gd name="connsiteX3" fmla="*/ 3705225 w 4000501"/>
                <a:gd name="connsiteY3" fmla="*/ 1990725 h 3981450"/>
                <a:gd name="connsiteX4" fmla="*/ 2000250 w 4000501"/>
                <a:gd name="connsiteY4" fmla="*/ 285750 h 3981450"/>
                <a:gd name="connsiteX5" fmla="*/ 0 w 4000501"/>
                <a:gd name="connsiteY5" fmla="*/ 0 h 3981450"/>
                <a:gd name="connsiteX6" fmla="*/ 4000501 w 4000501"/>
                <a:gd name="connsiteY6" fmla="*/ 0 h 3981450"/>
                <a:gd name="connsiteX7" fmla="*/ 4000501 w 4000501"/>
                <a:gd name="connsiteY7" fmla="*/ 3981450 h 3981450"/>
                <a:gd name="connsiteX8" fmla="*/ 0 w 4000501"/>
                <a:gd name="connsiteY8" fmla="*/ 3981450 h 398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1" h="3981450">
                  <a:moveTo>
                    <a:pt x="2000250" y="285750"/>
                  </a:moveTo>
                  <a:cubicBezTo>
                    <a:pt x="1058618" y="285750"/>
                    <a:pt x="295275" y="1049093"/>
                    <a:pt x="295275" y="1990725"/>
                  </a:cubicBezTo>
                  <a:cubicBezTo>
                    <a:pt x="295275" y="2932357"/>
                    <a:pt x="1058618" y="3695700"/>
                    <a:pt x="2000250" y="3695700"/>
                  </a:cubicBezTo>
                  <a:cubicBezTo>
                    <a:pt x="2941882" y="3695700"/>
                    <a:pt x="3705225" y="2932357"/>
                    <a:pt x="3705225" y="1990725"/>
                  </a:cubicBezTo>
                  <a:cubicBezTo>
                    <a:pt x="3705225" y="1049093"/>
                    <a:pt x="2941882" y="285750"/>
                    <a:pt x="2000250" y="285750"/>
                  </a:cubicBezTo>
                  <a:close/>
                  <a:moveTo>
                    <a:pt x="0" y="0"/>
                  </a:moveTo>
                  <a:lnTo>
                    <a:pt x="4000501" y="0"/>
                  </a:lnTo>
                  <a:lnTo>
                    <a:pt x="4000501" y="3981450"/>
                  </a:lnTo>
                  <a:lnTo>
                    <a:pt x="0" y="3981450"/>
                  </a:lnTo>
                  <a:close/>
                </a:path>
              </a:pathLst>
            </a:custGeom>
          </p:spPr>
        </p:pic>
      </p:grpSp>
      <p:sp>
        <p:nvSpPr>
          <p:cNvPr id="2" name="矩形 1"/>
          <p:cNvSpPr/>
          <p:nvPr/>
        </p:nvSpPr>
        <p:spPr>
          <a:xfrm>
            <a:off x="1173445" y="6021673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低代码建模开发体系</a:t>
            </a:r>
          </a:p>
        </p:txBody>
      </p:sp>
      <p:sp>
        <p:nvSpPr>
          <p:cNvPr id="11" name="矩形 10"/>
          <p:cNvSpPr/>
          <p:nvPr/>
        </p:nvSpPr>
        <p:spPr>
          <a:xfrm>
            <a:off x="4802538" y="602167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社区版低代码开发平台</a:t>
            </a:r>
          </a:p>
        </p:txBody>
      </p:sp>
      <p:sp>
        <p:nvSpPr>
          <p:cNvPr id="12" name="矩形 11"/>
          <p:cNvSpPr/>
          <p:nvPr/>
        </p:nvSpPr>
        <p:spPr>
          <a:xfrm>
            <a:off x="8476873" y="6021674"/>
            <a:ext cx="2938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iGIX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低代码开发平台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10434163" y="1941638"/>
            <a:ext cx="422524" cy="4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259640" y="1440507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</a:rPr>
              <a:t>设计器</a:t>
            </a:r>
            <a:r>
              <a:rPr lang="en-US" altLang="zh-CN" sz="2400" b="1" dirty="0">
                <a:solidFill>
                  <a:srgbClr val="FFFF00"/>
                </a:solidFill>
              </a:rPr>
              <a:t>/</a:t>
            </a:r>
            <a:r>
              <a:rPr lang="zh-CN" altLang="en-US" sz="2400" b="1" dirty="0">
                <a:solidFill>
                  <a:srgbClr val="FFFF00"/>
                </a:solidFill>
              </a:rPr>
              <a:t>扩展</a:t>
            </a:r>
            <a:r>
              <a:rPr lang="en-US" altLang="zh-CN" sz="2400" b="1" dirty="0">
                <a:solidFill>
                  <a:srgbClr val="FFFF00"/>
                </a:solidFill>
              </a:rPr>
              <a:t>/</a:t>
            </a:r>
            <a:r>
              <a:rPr lang="zh-CN" altLang="en-US" sz="2400" b="1" dirty="0">
                <a:solidFill>
                  <a:srgbClr val="FFFF00"/>
                </a:solidFill>
              </a:rPr>
              <a:t>工具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6775391" y="1941638"/>
            <a:ext cx="422524" cy="45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812034" y="143432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</a:rPr>
              <a:t>商业版专有特性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65FD0B5-20EE-974B-A308-EA46070AE0FA}"/>
              </a:ext>
            </a:extLst>
          </p:cNvPr>
          <p:cNvSpPr/>
          <p:nvPr/>
        </p:nvSpPr>
        <p:spPr>
          <a:xfrm>
            <a:off x="3940788" y="660838"/>
            <a:ext cx="4985932" cy="779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zh-CN" sz="2000" b="1" kern="1200" dirty="0">
                <a:gradFill>
                  <a:gsLst>
                    <a:gs pos="0">
                      <a:srgbClr val="5BFFFF"/>
                    </a:gs>
                    <a:gs pos="100000">
                      <a:srgbClr val="1937DF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UBML</a:t>
            </a:r>
            <a:r>
              <a:rPr lang="zh-CN" altLang="en-US" sz="2000" b="1" kern="1200" dirty="0">
                <a:gradFill>
                  <a:gsLst>
                    <a:gs pos="0">
                      <a:srgbClr val="5BFFFF"/>
                    </a:gs>
                    <a:gs pos="100000">
                      <a:srgbClr val="1937DF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开源建</a:t>
            </a:r>
            <a:r>
              <a: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zh-CN" altLang="en-US" sz="2000" b="1" kern="1200" dirty="0">
                <a:gradFill>
                  <a:gsLst>
                    <a:gs pos="0">
                      <a:srgbClr val="5BFFFF"/>
                    </a:gs>
                    <a:gs pos="100000">
                      <a:srgbClr val="1937DF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kern="1200" dirty="0">
                <a:gradFill>
                  <a:gsLst>
                    <a:gs pos="0">
                      <a:srgbClr val="5BFFFF"/>
                    </a:gs>
                    <a:gs pos="100000">
                      <a:srgbClr val="1937DF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iGIX</a:t>
            </a:r>
            <a:r>
              <a:rPr lang="zh-CN" altLang="en-US" sz="2000" b="1" kern="1200" dirty="0">
                <a:gradFill>
                  <a:gsLst>
                    <a:gs pos="0">
                      <a:srgbClr val="5BFFFF"/>
                    </a:gs>
                    <a:gs pos="100000">
                      <a:srgbClr val="1937DF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开源建</a:t>
            </a:r>
            <a:r>
              <a: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</a:t>
            </a:r>
            <a:endParaRPr lang="en-US" altLang="zh-CN" sz="2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7238"/>
            <a:ext cx="12192001" cy="70452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5400" y="-187238"/>
            <a:ext cx="12217400" cy="7057938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37369" y="3321416"/>
            <a:ext cx="5381601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en-US" altLang="zh-CN" sz="4400" dirty="0">
                <a:solidFill>
                  <a:prstClr val="white">
                    <a:lumMod val="95000"/>
                  </a:prstClr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Microsoft Tai Le" panose="020B0502040204020203" pitchFamily="34" charset="0"/>
              </a:rPr>
              <a:t>UBML</a:t>
            </a:r>
            <a:r>
              <a:rPr lang="zh-CN" altLang="en-US" sz="4400" dirty="0">
                <a:solidFill>
                  <a:prstClr val="white">
                    <a:lumMod val="95000"/>
                  </a:prst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Microsoft Tai Le" panose="020B0502040204020203" pitchFamily="34" charset="0"/>
              </a:rPr>
              <a:t>的</a:t>
            </a:r>
            <a:r>
              <a:rPr lang="zh-CN" altLang="en-US" sz="5400" b="1" dirty="0">
                <a:solidFill>
                  <a:srgbClr val="FFC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Microsoft Tai Le" panose="020B0502040204020203" pitchFamily="34" charset="0"/>
              </a:rPr>
              <a:t>定位</a:t>
            </a:r>
            <a:r>
              <a:rPr lang="en-US" altLang="zh-CN" sz="5400" b="1" dirty="0">
                <a:solidFill>
                  <a:srgbClr val="FFC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Microsoft Tai Le" panose="020B0502040204020203" pitchFamily="34" charset="0"/>
              </a:rPr>
              <a:t>&amp;</a:t>
            </a:r>
            <a:r>
              <a:rPr lang="zh-CN" altLang="en-US" sz="5400" b="1" dirty="0">
                <a:solidFill>
                  <a:srgbClr val="FFC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Microsoft Tai Le" panose="020B0502040204020203" pitchFamily="34" charset="0"/>
              </a:rPr>
              <a:t>赛道</a:t>
            </a:r>
            <a:endParaRPr lang="zh-CN" altLang="en-US" sz="4800" b="1" dirty="0">
              <a:solidFill>
                <a:srgbClr val="FFC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Microsoft Tai Le" panose="020B0502040204020203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726932" y="4062067"/>
            <a:ext cx="720000" cy="0"/>
          </a:xfrm>
          <a:prstGeom prst="line">
            <a:avLst/>
          </a:prstGeom>
          <a:ln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9125892" y="4062067"/>
            <a:ext cx="720000" cy="0"/>
          </a:xfrm>
          <a:prstGeom prst="line">
            <a:avLst/>
          </a:prstGeom>
          <a:ln>
            <a:solidFill>
              <a:srgbClr val="FFFFFF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3787636" y="5091116"/>
            <a:ext cx="1305776" cy="1305775"/>
            <a:chOff x="2149535" y="4139859"/>
            <a:chExt cx="2139044" cy="2139044"/>
          </a:xfrm>
        </p:grpSpPr>
        <p:sp>
          <p:nvSpPr>
            <p:cNvPr id="55" name="椭圆 54"/>
            <p:cNvSpPr/>
            <p:nvPr/>
          </p:nvSpPr>
          <p:spPr>
            <a:xfrm>
              <a:off x="2149535" y="4139859"/>
              <a:ext cx="2139044" cy="2139044"/>
            </a:xfrm>
            <a:prstGeom prst="ellipse">
              <a:avLst/>
            </a:prstGeom>
            <a:gradFill>
              <a:gsLst>
                <a:gs pos="62000">
                  <a:schemeClr val="bg1">
                    <a:alpha val="0"/>
                  </a:schemeClr>
                </a:gs>
                <a:gs pos="100000">
                  <a:schemeClr val="bg1">
                    <a:alpha val="38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198501" y="4825293"/>
              <a:ext cx="2090078" cy="85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Myriad Arabic" panose="01010101010101010101" pitchFamily="50" charset="-78"/>
                </a:rPr>
                <a:t>挑战</a:t>
              </a:r>
            </a:p>
          </p:txBody>
        </p:sp>
      </p:grpSp>
      <p:sp>
        <p:nvSpPr>
          <p:cNvPr id="42" name="燕尾形 30"/>
          <p:cNvSpPr>
            <a:spLocks noChangeAspect="1"/>
          </p:cNvSpPr>
          <p:nvPr/>
        </p:nvSpPr>
        <p:spPr>
          <a:xfrm>
            <a:off x="5297758" y="5631874"/>
            <a:ext cx="224258" cy="224258"/>
          </a:xfrm>
          <a:prstGeom prst="chevron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726362" y="5091116"/>
            <a:ext cx="1305776" cy="1305775"/>
            <a:chOff x="2149535" y="4139859"/>
            <a:chExt cx="2139044" cy="2139044"/>
          </a:xfrm>
        </p:grpSpPr>
        <p:sp>
          <p:nvSpPr>
            <p:cNvPr id="53" name="椭圆 52"/>
            <p:cNvSpPr/>
            <p:nvPr/>
          </p:nvSpPr>
          <p:spPr>
            <a:xfrm>
              <a:off x="2149535" y="4139859"/>
              <a:ext cx="2139044" cy="2139044"/>
            </a:xfrm>
            <a:prstGeom prst="ellipse">
              <a:avLst/>
            </a:prstGeom>
            <a:gradFill>
              <a:gsLst>
                <a:gs pos="62000">
                  <a:schemeClr val="bg1">
                    <a:alpha val="0"/>
                  </a:schemeClr>
                </a:gs>
                <a:gs pos="100000">
                  <a:schemeClr val="bg1">
                    <a:alpha val="38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198501" y="4825293"/>
              <a:ext cx="2090078" cy="85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  <a:cs typeface="Myriad Arabic" panose="01010101010101010101" pitchFamily="50" charset="-78"/>
                </a:rPr>
                <a:t>机遇</a:t>
              </a:r>
            </a:p>
          </p:txBody>
        </p:sp>
      </p:grpSp>
      <p:sp>
        <p:nvSpPr>
          <p:cNvPr id="44" name="燕尾形 43"/>
          <p:cNvSpPr>
            <a:spLocks noChangeAspect="1"/>
          </p:cNvSpPr>
          <p:nvPr/>
        </p:nvSpPr>
        <p:spPr>
          <a:xfrm>
            <a:off x="7191565" y="5631874"/>
            <a:ext cx="224258" cy="224258"/>
          </a:xfrm>
          <a:prstGeom prst="chevron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665087" y="5091116"/>
            <a:ext cx="1305776" cy="1305775"/>
            <a:chOff x="2149535" y="4139859"/>
            <a:chExt cx="2139044" cy="2139044"/>
          </a:xfrm>
        </p:grpSpPr>
        <p:sp>
          <p:nvSpPr>
            <p:cNvPr id="51" name="椭圆 50"/>
            <p:cNvSpPr/>
            <p:nvPr/>
          </p:nvSpPr>
          <p:spPr>
            <a:xfrm>
              <a:off x="2149535" y="4139859"/>
              <a:ext cx="2139044" cy="2139044"/>
            </a:xfrm>
            <a:prstGeom prst="ellipse">
              <a:avLst/>
            </a:prstGeom>
            <a:gradFill>
              <a:gsLst>
                <a:gs pos="62000">
                  <a:schemeClr val="bg1">
                    <a:alpha val="0"/>
                  </a:schemeClr>
                </a:gs>
                <a:gs pos="100000">
                  <a:schemeClr val="bg1">
                    <a:alpha val="38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198501" y="4825294"/>
              <a:ext cx="2090078" cy="70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Myriad Arabic" panose="01010101010101010101" pitchFamily="50" charset="-78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7665086" y="5528194"/>
            <a:ext cx="1275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Myriad Arabic" panose="01010101010101010101" pitchFamily="50" charset="-78"/>
              </a:rPr>
              <a:t>破局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 bwMode="auto">
          <a:xfrm>
            <a:off x="1050290" y="51435"/>
            <a:ext cx="873442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FZLanTingKanHei-R-GBK"/>
              </a:rPr>
              <a:t>Roadmap：</a:t>
            </a:r>
            <a:r>
              <a:rPr lang="zh-CN" altLang="en-US" sz="2800" dirty="0">
                <a:solidFill>
                  <a:schemeClr val="accent4"/>
                </a:solidFill>
                <a:sym typeface="FZLanTingKanHei-R-GBK"/>
              </a:rPr>
              <a:t>版本计划</a:t>
            </a:r>
            <a:endParaRPr sz="2800" dirty="0">
              <a:solidFill>
                <a:schemeClr val="accent4"/>
              </a:solidFill>
              <a:sym typeface="FZLanTingKanHei-R-GBK"/>
            </a:endParaRPr>
          </a:p>
        </p:txBody>
      </p:sp>
      <p:sp>
        <p:nvSpPr>
          <p:cNvPr id="28" name="矩形 35"/>
          <p:cNvSpPr>
            <a:spLocks noChangeArrowheads="1"/>
          </p:cNvSpPr>
          <p:nvPr/>
        </p:nvSpPr>
        <p:spPr bwMode="auto">
          <a:xfrm>
            <a:off x="5399405" y="1348836"/>
            <a:ext cx="18218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 </a:t>
            </a:r>
            <a:endParaRPr lang="zh-CN" altLang="en-US" sz="1800" b="1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cxnSp>
        <p:nvCxnSpPr>
          <p:cNvPr id="27" name="Straight Arrow Connector 15"/>
          <p:cNvCxnSpPr>
            <a:cxnSpLocks noChangeShapeType="1"/>
          </p:cNvCxnSpPr>
          <p:nvPr/>
        </p:nvCxnSpPr>
        <p:spPr bwMode="auto">
          <a:xfrm>
            <a:off x="461963" y="5091113"/>
            <a:ext cx="11388725" cy="0"/>
          </a:xfrm>
          <a:prstGeom prst="straightConnector1">
            <a:avLst/>
          </a:prstGeom>
          <a:noFill/>
          <a:ln w="25400">
            <a:solidFill>
              <a:srgbClr val="44546A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Connector 117"/>
          <p:cNvCxnSpPr>
            <a:cxnSpLocks noChangeShapeType="1"/>
            <a:stCxn id="43" idx="2"/>
          </p:cNvCxnSpPr>
          <p:nvPr/>
        </p:nvCxnSpPr>
        <p:spPr bwMode="auto">
          <a:xfrm>
            <a:off x="640080" y="3049861"/>
            <a:ext cx="0" cy="2041252"/>
          </a:xfrm>
          <a:prstGeom prst="line">
            <a:avLst/>
          </a:prstGeom>
          <a:noFill/>
          <a:ln w="25400">
            <a:solidFill>
              <a:srgbClr val="BDBDBD"/>
            </a:solidFill>
            <a:prstDash val="sysDash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Rectangle 185"/>
          <p:cNvSpPr>
            <a:spLocks noChangeArrowheads="1"/>
          </p:cNvSpPr>
          <p:nvPr/>
        </p:nvSpPr>
        <p:spPr bwMode="auto">
          <a:xfrm>
            <a:off x="-58283" y="5140325"/>
            <a:ext cx="1400961" cy="107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89642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2020.06</a:t>
            </a:r>
          </a:p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UBML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入孵</a:t>
            </a:r>
            <a:endParaRPr lang="en-US" altLang="zh-CN" sz="1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altLang="zh-CN" sz="1800" dirty="0" err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OpenAtom</a:t>
            </a:r>
            <a:endParaRPr lang="en-US" altLang="zh-CN" sz="1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0" name="Rectangle 185"/>
          <p:cNvSpPr>
            <a:spLocks noChangeArrowheads="1"/>
          </p:cNvSpPr>
          <p:nvPr/>
        </p:nvSpPr>
        <p:spPr bwMode="auto">
          <a:xfrm>
            <a:off x="2271925" y="5140325"/>
            <a:ext cx="2031326" cy="107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89642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2021.1</a:t>
            </a:r>
          </a:p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发布建模标准</a:t>
            </a:r>
            <a:endParaRPr lang="en-US" altLang="zh-CN" sz="1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与商业版集成运行</a:t>
            </a:r>
            <a:endParaRPr lang="en-US" altLang="zh-CN" sz="1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1" name="Rectangle 185"/>
          <p:cNvSpPr>
            <a:spLocks noChangeArrowheads="1"/>
          </p:cNvSpPr>
          <p:nvPr/>
        </p:nvSpPr>
        <p:spPr bwMode="auto">
          <a:xfrm>
            <a:off x="4625839" y="5151438"/>
            <a:ext cx="1800493" cy="107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89642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2021.03</a:t>
            </a:r>
          </a:p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完成商业版集成</a:t>
            </a:r>
            <a:endParaRPr lang="en-US" altLang="zh-CN" sz="1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核心功能完善</a:t>
            </a:r>
            <a:endParaRPr lang="en-US" altLang="zh-CN" sz="1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2" name="Rectangle 185"/>
          <p:cNvSpPr>
            <a:spLocks noChangeArrowheads="1"/>
          </p:cNvSpPr>
          <p:nvPr/>
        </p:nvSpPr>
        <p:spPr bwMode="auto">
          <a:xfrm>
            <a:off x="6845300" y="5111750"/>
            <a:ext cx="2530475" cy="107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89642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2021.09</a:t>
            </a:r>
          </a:p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发布完整</a:t>
            </a:r>
            <a:endParaRPr lang="en-US" altLang="zh-CN" sz="1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altLang="zh-CN" sz="1800" dirty="0" err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SDK&amp;Runtime</a:t>
            </a:r>
            <a:endParaRPr lang="en-US" altLang="zh-CN" sz="1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3" name="椭圆 10"/>
          <p:cNvSpPr>
            <a:spLocks noChangeArrowheads="1"/>
          </p:cNvSpPr>
          <p:nvPr/>
        </p:nvSpPr>
        <p:spPr bwMode="auto">
          <a:xfrm>
            <a:off x="640080" y="1733823"/>
            <a:ext cx="10062845" cy="2632075"/>
          </a:xfrm>
          <a:prstGeom prst="ellipse">
            <a:avLst/>
          </a:prstGeom>
          <a:gradFill>
            <a:gsLst>
              <a:gs pos="9000">
                <a:srgbClr val="00A3ED">
                  <a:alpha val="25000"/>
                </a:srgbClr>
              </a:gs>
              <a:gs pos="100000">
                <a:srgbClr val="4493FF">
                  <a:alpha val="16000"/>
                </a:srgbClr>
              </a:gs>
            </a:gsLst>
            <a:lin ang="4800000" scaled="0"/>
          </a:gradFill>
          <a:ln w="38100" cap="flat" cmpd="sng" algn="ctr">
            <a:noFill/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l" fontAlgn="base">
              <a:lnSpc>
                <a:spcPct val="100000"/>
              </a:lnSpc>
              <a:buNone/>
            </a:pPr>
            <a:endParaRPr lang="zh-CN" altLang="en-US" sz="1600">
              <a:solidFill>
                <a:srgbClr val="0062AC"/>
              </a:solidFill>
              <a:latin typeface="Calibri" panose="020F070203040403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4" name="椭圆 11"/>
          <p:cNvSpPr>
            <a:spLocks noChangeArrowheads="1"/>
          </p:cNvSpPr>
          <p:nvPr/>
        </p:nvSpPr>
        <p:spPr bwMode="auto">
          <a:xfrm>
            <a:off x="640080" y="2151653"/>
            <a:ext cx="7452995" cy="1797050"/>
          </a:xfrm>
          <a:prstGeom prst="ellipse">
            <a:avLst/>
          </a:prstGeom>
          <a:gradFill>
            <a:gsLst>
              <a:gs pos="9000">
                <a:srgbClr val="00BAED">
                  <a:alpha val="42000"/>
                </a:srgbClr>
              </a:gs>
              <a:gs pos="100000">
                <a:srgbClr val="6097FF">
                  <a:alpha val="42000"/>
                </a:srgbClr>
              </a:gs>
            </a:gsLst>
            <a:lin ang="0" scaled="0"/>
          </a:gradFill>
          <a:ln w="12700" cap="flat" cmpd="sng" algn="ctr">
            <a:solidFill>
              <a:srgbClr val="FFFFFF">
                <a:alpha val="27000"/>
              </a:srgb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anchor="ctr" anchorCtr="0" compatLnSpc="1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l" fontAlgn="base">
              <a:lnSpc>
                <a:spcPct val="100000"/>
              </a:lnSpc>
              <a:buNone/>
            </a:pPr>
            <a:endParaRPr lang="zh-CN" altLang="en-US" sz="1600">
              <a:solidFill>
                <a:srgbClr val="0062AC"/>
              </a:solidFill>
              <a:latin typeface="Calibri" panose="020F070203040403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5" name="椭圆 12"/>
          <p:cNvSpPr>
            <a:spLocks noChangeArrowheads="1"/>
          </p:cNvSpPr>
          <p:nvPr/>
        </p:nvSpPr>
        <p:spPr bwMode="auto">
          <a:xfrm>
            <a:off x="640080" y="2436133"/>
            <a:ext cx="4867275" cy="1226820"/>
          </a:xfrm>
          <a:prstGeom prst="ellipse">
            <a:avLst/>
          </a:prstGeom>
          <a:solidFill>
            <a:srgbClr val="008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6" name="椭圆 13"/>
          <p:cNvSpPr>
            <a:spLocks noChangeArrowheads="1"/>
          </p:cNvSpPr>
          <p:nvPr/>
        </p:nvSpPr>
        <p:spPr bwMode="auto">
          <a:xfrm>
            <a:off x="755650" y="2752363"/>
            <a:ext cx="2549525" cy="630555"/>
          </a:xfrm>
          <a:prstGeom prst="ellipse">
            <a:avLst/>
          </a:prstGeom>
          <a:solidFill>
            <a:srgbClr val="005E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7" name="矩形 35"/>
          <p:cNvSpPr>
            <a:spLocks noChangeArrowheads="1"/>
          </p:cNvSpPr>
          <p:nvPr/>
        </p:nvSpPr>
        <p:spPr bwMode="auto">
          <a:xfrm>
            <a:off x="5399405" y="1735093"/>
            <a:ext cx="1821815" cy="64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Open iGIX</a:t>
            </a: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 </a:t>
            </a:r>
            <a:endParaRPr lang="zh-CN" altLang="en-US" sz="1800" b="1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8" name="矩形 84"/>
          <p:cNvSpPr>
            <a:spLocks noChangeArrowheads="1"/>
          </p:cNvSpPr>
          <p:nvPr/>
        </p:nvSpPr>
        <p:spPr bwMode="auto">
          <a:xfrm>
            <a:off x="3510280" y="2900318"/>
            <a:ext cx="1736090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UBML Models</a:t>
            </a:r>
          </a:p>
        </p:txBody>
      </p:sp>
      <p:sp>
        <p:nvSpPr>
          <p:cNvPr id="49" name="矩形 87"/>
          <p:cNvSpPr>
            <a:spLocks noChangeArrowheads="1"/>
          </p:cNvSpPr>
          <p:nvPr/>
        </p:nvSpPr>
        <p:spPr bwMode="auto">
          <a:xfrm>
            <a:off x="1063625" y="2901588"/>
            <a:ext cx="1906270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UBML Standard</a:t>
            </a:r>
            <a:endParaRPr lang="zh-CN" altLang="en-US" sz="180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50" name="矩形 85"/>
          <p:cNvSpPr>
            <a:spLocks noChangeArrowheads="1"/>
          </p:cNvSpPr>
          <p:nvPr/>
        </p:nvSpPr>
        <p:spPr bwMode="auto">
          <a:xfrm>
            <a:off x="8261350" y="2752363"/>
            <a:ext cx="1864995" cy="64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Designer&amp;</a:t>
            </a: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Extensions</a:t>
            </a:r>
            <a:endParaRPr lang="zh-CN" altLang="en-US" sz="180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51" name="Rectangle 185"/>
          <p:cNvSpPr>
            <a:spLocks noChangeArrowheads="1"/>
          </p:cNvSpPr>
          <p:nvPr/>
        </p:nvSpPr>
        <p:spPr bwMode="auto">
          <a:xfrm>
            <a:off x="9535011" y="5151438"/>
            <a:ext cx="2492990" cy="74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89642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2021.12</a:t>
            </a:r>
          </a:p>
          <a:p>
            <a:pPr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发布社区版低代码平台</a:t>
            </a:r>
            <a:endParaRPr lang="en-US" altLang="zh-CN" sz="1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cxnSp>
        <p:nvCxnSpPr>
          <p:cNvPr id="52" name="Straight Connector 183"/>
          <p:cNvCxnSpPr>
            <a:cxnSpLocks noChangeShapeType="1"/>
            <a:stCxn id="43" idx="6"/>
          </p:cNvCxnSpPr>
          <p:nvPr/>
        </p:nvCxnSpPr>
        <p:spPr bwMode="auto">
          <a:xfrm flipH="1">
            <a:off x="10694988" y="3049861"/>
            <a:ext cx="7937" cy="2041252"/>
          </a:xfrm>
          <a:prstGeom prst="line">
            <a:avLst/>
          </a:prstGeom>
          <a:noFill/>
          <a:ln w="25400">
            <a:solidFill>
              <a:srgbClr val="BDBDBD"/>
            </a:solidFill>
            <a:prstDash val="sysDash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矩形 20"/>
          <p:cNvSpPr>
            <a:spLocks noChangeArrowheads="1"/>
          </p:cNvSpPr>
          <p:nvPr/>
        </p:nvSpPr>
        <p:spPr bwMode="auto">
          <a:xfrm>
            <a:off x="5976938" y="2843486"/>
            <a:ext cx="1571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UBML SDK&amp;</a:t>
            </a:r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Runtime</a:t>
            </a:r>
            <a:endParaRPr lang="zh-CN" altLang="en-US" sz="18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cxnSp>
        <p:nvCxnSpPr>
          <p:cNvPr id="54" name="Straight Connector 117"/>
          <p:cNvCxnSpPr>
            <a:cxnSpLocks noChangeShapeType="1"/>
            <a:stCxn id="46" idx="6"/>
          </p:cNvCxnSpPr>
          <p:nvPr/>
        </p:nvCxnSpPr>
        <p:spPr bwMode="auto">
          <a:xfrm flipH="1">
            <a:off x="3287590" y="3067641"/>
            <a:ext cx="17585" cy="2023472"/>
          </a:xfrm>
          <a:prstGeom prst="line">
            <a:avLst/>
          </a:prstGeom>
          <a:noFill/>
          <a:ln w="25400">
            <a:solidFill>
              <a:srgbClr val="BDBDBD"/>
            </a:solidFill>
            <a:prstDash val="sysDash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Connector 149"/>
          <p:cNvCxnSpPr>
            <a:cxnSpLocks noChangeShapeType="1"/>
            <a:stCxn id="45" idx="6"/>
          </p:cNvCxnSpPr>
          <p:nvPr/>
        </p:nvCxnSpPr>
        <p:spPr bwMode="auto">
          <a:xfrm>
            <a:off x="5507355" y="3049543"/>
            <a:ext cx="18732" cy="2041570"/>
          </a:xfrm>
          <a:prstGeom prst="line">
            <a:avLst/>
          </a:prstGeom>
          <a:noFill/>
          <a:ln w="25400">
            <a:solidFill>
              <a:srgbClr val="BDBDBD"/>
            </a:solidFill>
            <a:prstDash val="sysDash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Straight Connector 183"/>
          <p:cNvCxnSpPr>
            <a:cxnSpLocks noChangeShapeType="1"/>
            <a:stCxn id="44" idx="6"/>
            <a:endCxn id="42" idx="0"/>
          </p:cNvCxnSpPr>
          <p:nvPr/>
        </p:nvCxnSpPr>
        <p:spPr bwMode="auto">
          <a:xfrm>
            <a:off x="8093075" y="3050178"/>
            <a:ext cx="17463" cy="2061572"/>
          </a:xfrm>
          <a:prstGeom prst="line">
            <a:avLst/>
          </a:prstGeom>
          <a:noFill/>
          <a:ln w="25400">
            <a:solidFill>
              <a:srgbClr val="BDBDBD"/>
            </a:solidFill>
            <a:prstDash val="sysDash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" y="0"/>
            <a:ext cx="12192000" cy="6858000"/>
          </a:xfrm>
          <a:prstGeom prst="rect">
            <a:avLst/>
          </a:prstGeom>
        </p:spPr>
      </p:pic>
      <p:sp>
        <p:nvSpPr>
          <p:cNvPr id="38" name="任意多边形 7"/>
          <p:cNvSpPr/>
          <p:nvPr/>
        </p:nvSpPr>
        <p:spPr>
          <a:xfrm>
            <a:off x="5843919" y="727834"/>
            <a:ext cx="1250921" cy="2845934"/>
          </a:xfrm>
          <a:custGeom>
            <a:avLst/>
            <a:gdLst>
              <a:gd name="connsiteX0" fmla="*/ 0 w 2216150"/>
              <a:gd name="connsiteY0" fmla="*/ 495300 h 5041900"/>
              <a:gd name="connsiteX1" fmla="*/ 0 w 2216150"/>
              <a:gd name="connsiteY1" fmla="*/ 0 h 5041900"/>
              <a:gd name="connsiteX2" fmla="*/ 2216150 w 2216150"/>
              <a:gd name="connsiteY2" fmla="*/ 0 h 5041900"/>
              <a:gd name="connsiteX3" fmla="*/ 2216150 w 2216150"/>
              <a:gd name="connsiteY3" fmla="*/ 5041900 h 5041900"/>
              <a:gd name="connsiteX4" fmla="*/ 1771650 w 2216150"/>
              <a:gd name="connsiteY4" fmla="*/ 5041900 h 504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6150" h="5041900">
                <a:moveTo>
                  <a:pt x="0" y="495300"/>
                </a:moveTo>
                <a:lnTo>
                  <a:pt x="0" y="0"/>
                </a:lnTo>
                <a:lnTo>
                  <a:pt x="2216150" y="0"/>
                </a:lnTo>
                <a:lnTo>
                  <a:pt x="2216150" y="5041900"/>
                </a:lnTo>
                <a:lnTo>
                  <a:pt x="1771650" y="504190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 rot="5400000">
            <a:off x="3559824" y="739829"/>
            <a:ext cx="5333440" cy="2828014"/>
            <a:chOff x="6305550" y="2809875"/>
            <a:chExt cx="9448800" cy="5010150"/>
          </a:xfrm>
        </p:grpSpPr>
        <p:sp>
          <p:nvSpPr>
            <p:cNvPr id="42" name="矩形 41"/>
            <p:cNvSpPr/>
            <p:nvPr/>
          </p:nvSpPr>
          <p:spPr>
            <a:xfrm>
              <a:off x="6343650" y="2847975"/>
              <a:ext cx="9372600" cy="493395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055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4" name="矩形 43"/>
            <p:cNvSpPr/>
            <p:nvPr/>
          </p:nvSpPr>
          <p:spPr>
            <a:xfrm>
              <a:off x="63055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" name="矩形 44"/>
            <p:cNvSpPr/>
            <p:nvPr/>
          </p:nvSpPr>
          <p:spPr>
            <a:xfrm>
              <a:off x="156781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6" name="矩形 45"/>
            <p:cNvSpPr/>
            <p:nvPr/>
          </p:nvSpPr>
          <p:spPr>
            <a:xfrm>
              <a:off x="156781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9918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991850" y="7741468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781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0" name="矩形 49"/>
            <p:cNvSpPr/>
            <p:nvPr/>
          </p:nvSpPr>
          <p:spPr>
            <a:xfrm>
              <a:off x="63055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>
            <a:fillRect/>
          </a:stretch>
        </p:blipFill>
        <p:spPr>
          <a:xfrm rot="1593605">
            <a:off x="7666088" y="2672410"/>
            <a:ext cx="4309762" cy="552882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>
            <a:fillRect/>
          </a:stretch>
        </p:blipFill>
        <p:spPr>
          <a:xfrm rot="17116926">
            <a:off x="1826535" y="-855885"/>
            <a:ext cx="2767215" cy="362335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289364" y="1007908"/>
            <a:ext cx="3139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pc="847" dirty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rPr>
              <a:t>Where</a:t>
            </a:r>
            <a:endParaRPr lang="zh-CN" altLang="en-US" sz="1600" dirty="0">
              <a:solidFill>
                <a:srgbClr val="FFC000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44777" y="2186279"/>
            <a:ext cx="96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847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rPr>
              <a:t>To</a:t>
            </a:r>
            <a:endParaRPr lang="zh-CN" altLang="en-US" sz="1050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716515" y="3223004"/>
            <a:ext cx="1108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847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rPr>
              <a:t>Go</a:t>
            </a:r>
            <a:endParaRPr lang="zh-CN" altLang="en-US" sz="4000" spc="847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cs typeface="Myriad Arabic" panose="01010101010101010101" pitchFamily="50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22" y="-167640"/>
            <a:ext cx="12227322" cy="77876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35322" y="0"/>
            <a:ext cx="12227322" cy="7620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93150" y="3210918"/>
            <a:ext cx="10334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低代码建模领域</a:t>
            </a:r>
            <a:r>
              <a:rPr lang="zh-CN" altLang="en-US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事实标准</a:t>
            </a:r>
            <a:r>
              <a:rPr lang="zh-CN" altLang="en-US" sz="36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</a:t>
            </a:r>
            <a:endParaRPr lang="zh-CN" altLang="en-US" sz="28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" name="任意多边形 5"/>
          <p:cNvSpPr/>
          <p:nvPr/>
        </p:nvSpPr>
        <p:spPr>
          <a:xfrm>
            <a:off x="3397694" y="1940784"/>
            <a:ext cx="2514600" cy="3411415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312629" y="139337"/>
            <a:ext cx="12192000" cy="14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dirty="0">
                <a:solidFill>
                  <a:srgbClr val="FFC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愿景</a:t>
            </a:r>
            <a:endParaRPr lang="zh-CN" altLang="en-US" sz="9600" dirty="0">
              <a:solidFill>
                <a:srgbClr val="FFC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22" y="-167640"/>
            <a:ext cx="12227322" cy="77876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35322" y="0"/>
            <a:ext cx="12227322" cy="7620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6955" y="3111731"/>
            <a:ext cx="10334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人人开发、大众创新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的模型</a:t>
            </a:r>
            <a:r>
              <a:rPr lang="en-US" altLang="zh-CN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/</a:t>
            </a:r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应用生态</a:t>
            </a:r>
            <a:r>
              <a:rPr lang="zh-CN" altLang="en-US" sz="36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 </a:t>
            </a:r>
            <a:endParaRPr lang="zh-CN" altLang="en-US" sz="28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" name="任意多边形 5"/>
          <p:cNvSpPr/>
          <p:nvPr/>
        </p:nvSpPr>
        <p:spPr>
          <a:xfrm>
            <a:off x="3397694" y="1940784"/>
            <a:ext cx="2514600" cy="3411415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75073" y="4261874"/>
            <a:ext cx="5229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2800" dirty="0">
              <a:solidFill>
                <a:schemeClr val="bg1"/>
              </a:solidFill>
              <a:latin typeface="Gotham" panose="02000604030000020004" pitchFamily="50" charset="0"/>
              <a:cs typeface="Myriad Arabic" panose="01010101010101010101" pitchFamily="50" charset="-7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12629" y="139337"/>
            <a:ext cx="12192000" cy="143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 dirty="0">
                <a:solidFill>
                  <a:srgbClr val="FFC00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愿景</a:t>
            </a:r>
            <a:endParaRPr lang="zh-CN" altLang="en-US" sz="9600" dirty="0">
              <a:solidFill>
                <a:srgbClr val="FFC000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标题 1"/>
          <p:cNvSpPr txBox="1">
            <a:spLocks noChangeArrowheads="1"/>
          </p:cNvSpPr>
          <p:nvPr/>
        </p:nvSpPr>
        <p:spPr bwMode="auto">
          <a:xfrm>
            <a:off x="1062990" y="-49530"/>
            <a:ext cx="860298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+mn-ea"/>
              </a:rPr>
              <a:t>愿景</a:t>
            </a:r>
          </a:p>
        </p:txBody>
      </p:sp>
      <p:sp>
        <p:nvSpPr>
          <p:cNvPr id="168" name="矩形 167"/>
          <p:cNvSpPr/>
          <p:nvPr/>
        </p:nvSpPr>
        <p:spPr bwMode="auto">
          <a:xfrm>
            <a:off x="208280" y="3340735"/>
            <a:ext cx="3614420" cy="90297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00" name="矩形 199"/>
          <p:cNvSpPr/>
          <p:nvPr/>
        </p:nvSpPr>
        <p:spPr bwMode="auto">
          <a:xfrm>
            <a:off x="208280" y="4773930"/>
            <a:ext cx="9367520" cy="48387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2940050" y="4857750"/>
            <a:ext cx="4108450" cy="3060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noProof="1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统一业务建模标准（</a:t>
            </a:r>
            <a:r>
              <a:rPr lang="en-US" altLang="zh-CN" sz="1400" noProof="1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UBML-Standard</a:t>
            </a:r>
            <a:r>
              <a:rPr lang="zh-CN" altLang="en-US" sz="1400" noProof="1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）</a:t>
            </a:r>
          </a:p>
        </p:txBody>
      </p:sp>
      <p:sp>
        <p:nvSpPr>
          <p:cNvPr id="170" name="矩形 169"/>
          <p:cNvSpPr/>
          <p:nvPr/>
        </p:nvSpPr>
        <p:spPr>
          <a:xfrm>
            <a:off x="328930" y="3822065"/>
            <a:ext cx="991870" cy="326390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业务实体</a:t>
            </a:r>
          </a:p>
        </p:txBody>
      </p:sp>
      <p:sp>
        <p:nvSpPr>
          <p:cNvPr id="171" name="矩形 170"/>
          <p:cNvSpPr/>
          <p:nvPr/>
        </p:nvSpPr>
        <p:spPr>
          <a:xfrm>
            <a:off x="1484630" y="3822065"/>
            <a:ext cx="989330" cy="326390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视图对象</a:t>
            </a:r>
          </a:p>
        </p:txBody>
      </p:sp>
      <p:sp>
        <p:nvSpPr>
          <p:cNvPr id="172" name="矩形 171"/>
          <p:cNvSpPr/>
          <p:nvPr/>
        </p:nvSpPr>
        <p:spPr bwMode="auto">
          <a:xfrm>
            <a:off x="4572635" y="3340735"/>
            <a:ext cx="5003165" cy="90297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accent2">
                  <a:lumMod val="75000"/>
                </a:schemeClr>
              </a:gs>
            </a:gsLst>
            <a:lin ang="3360000" scaled="0"/>
          </a:gradFill>
          <a:ln>
            <a:noFill/>
          </a:ln>
        </p:spPr>
        <p:txBody>
          <a:bodyPr wrap="square" anchor="t">
            <a:noAutofit/>
          </a:bodyPr>
          <a:lstStyle/>
          <a:p>
            <a:pPr lvl="0" algn="ctr">
              <a:defRPr/>
            </a:pPr>
            <a:endParaRPr lang="en-US" altLang="zh-CN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4813300" y="3719830"/>
            <a:ext cx="1371600" cy="4286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扩展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模型A</a:t>
            </a:r>
          </a:p>
        </p:txBody>
      </p:sp>
      <p:sp>
        <p:nvSpPr>
          <p:cNvPr id="174" name="矩形 173"/>
          <p:cNvSpPr/>
          <p:nvPr/>
        </p:nvSpPr>
        <p:spPr>
          <a:xfrm>
            <a:off x="6504305" y="3719830"/>
            <a:ext cx="1258570" cy="4286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扩展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模型B</a:t>
            </a:r>
          </a:p>
        </p:txBody>
      </p:sp>
      <p:sp>
        <p:nvSpPr>
          <p:cNvPr id="175" name="矩形 174"/>
          <p:cNvSpPr/>
          <p:nvPr/>
        </p:nvSpPr>
        <p:spPr>
          <a:xfrm>
            <a:off x="8082280" y="3719830"/>
            <a:ext cx="1257300" cy="4286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… …</a:t>
            </a:r>
          </a:p>
        </p:txBody>
      </p:sp>
      <p:sp>
        <p:nvSpPr>
          <p:cNvPr id="176" name="矩形 175"/>
          <p:cNvSpPr/>
          <p:nvPr/>
        </p:nvSpPr>
        <p:spPr bwMode="auto">
          <a:xfrm>
            <a:off x="208280" y="5746750"/>
            <a:ext cx="9369425" cy="38100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Inspur</a:t>
            </a:r>
          </a:p>
        </p:txBody>
      </p:sp>
      <p:sp>
        <p:nvSpPr>
          <p:cNvPr id="177" name="左右箭头 176"/>
          <p:cNvSpPr/>
          <p:nvPr/>
        </p:nvSpPr>
        <p:spPr>
          <a:xfrm>
            <a:off x="3869055" y="2494915"/>
            <a:ext cx="633095" cy="269875"/>
          </a:xfrm>
          <a:prstGeom prst="leftRightArrow">
            <a:avLst/>
          </a:prstGeom>
          <a:solidFill>
            <a:schemeClr val="bg1">
              <a:alpha val="2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noProof="1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78" name="虚尾箭头 177"/>
          <p:cNvSpPr/>
          <p:nvPr/>
        </p:nvSpPr>
        <p:spPr>
          <a:xfrm rot="16200000">
            <a:off x="4040505" y="4964430"/>
            <a:ext cx="335280" cy="1036320"/>
          </a:xfrm>
          <a:prstGeom prst="stripedRightArrow">
            <a:avLst/>
          </a:prstGeom>
          <a:solidFill>
            <a:schemeClr val="bg1">
              <a:alpha val="2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noProof="1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79" name="矩形 178"/>
          <p:cNvSpPr/>
          <p:nvPr/>
        </p:nvSpPr>
        <p:spPr bwMode="auto">
          <a:xfrm>
            <a:off x="208280" y="2202180"/>
            <a:ext cx="3614420" cy="758825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80" name="矩形 179"/>
          <p:cNvSpPr/>
          <p:nvPr/>
        </p:nvSpPr>
        <p:spPr bwMode="auto">
          <a:xfrm>
            <a:off x="4573270" y="2202180"/>
            <a:ext cx="5002530" cy="758825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chemeClr val="accent2">
                  <a:lumMod val="75000"/>
                </a:schemeClr>
              </a:gs>
            </a:gsLst>
            <a:lin ang="3360000" scaled="0"/>
          </a:gradFill>
          <a:ln>
            <a:noFill/>
          </a:ln>
        </p:spPr>
        <p:txBody>
          <a:bodyPr wrap="square" anchor="t">
            <a:noAutofit/>
          </a:bodyPr>
          <a:lstStyle/>
          <a:p>
            <a:pPr lvl="0" algn="ctr">
              <a:defRPr/>
            </a:pPr>
            <a:endParaRPr lang="en-US" altLang="zh-CN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328930" y="2571750"/>
            <a:ext cx="998220" cy="3143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供应链</a:t>
            </a:r>
          </a:p>
        </p:txBody>
      </p:sp>
      <p:sp>
        <p:nvSpPr>
          <p:cNvPr id="182" name="矩形 70"/>
          <p:cNvSpPr>
            <a:spLocks noChangeArrowheads="1"/>
          </p:cNvSpPr>
          <p:nvPr/>
        </p:nvSpPr>
        <p:spPr bwMode="auto">
          <a:xfrm>
            <a:off x="4573270" y="5343525"/>
            <a:ext cx="384810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发布标准、确立先发优势、占据主导地位</a:t>
            </a:r>
          </a:p>
        </p:txBody>
      </p:sp>
      <p:sp>
        <p:nvSpPr>
          <p:cNvPr id="183" name="矩形 13"/>
          <p:cNvSpPr>
            <a:spLocks noChangeArrowheads="1"/>
          </p:cNvSpPr>
          <p:nvPr/>
        </p:nvSpPr>
        <p:spPr bwMode="auto">
          <a:xfrm>
            <a:off x="927100" y="3376930"/>
            <a:ext cx="203200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noProof="1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浪潮提供基础模型</a:t>
            </a:r>
          </a:p>
        </p:txBody>
      </p:sp>
      <p:sp>
        <p:nvSpPr>
          <p:cNvPr id="184" name="矩形 73"/>
          <p:cNvSpPr>
            <a:spLocks noChangeArrowheads="1"/>
          </p:cNvSpPr>
          <p:nvPr/>
        </p:nvSpPr>
        <p:spPr bwMode="auto">
          <a:xfrm>
            <a:off x="5380355" y="3376930"/>
            <a:ext cx="320167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noProof="1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社区扩展新模型</a:t>
            </a:r>
          </a:p>
        </p:txBody>
      </p:sp>
      <p:sp>
        <p:nvSpPr>
          <p:cNvPr id="185" name="矩形 184"/>
          <p:cNvSpPr/>
          <p:nvPr/>
        </p:nvSpPr>
        <p:spPr>
          <a:xfrm>
            <a:off x="2637790" y="3822065"/>
            <a:ext cx="991870" cy="326390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…</a:t>
            </a:r>
          </a:p>
        </p:txBody>
      </p:sp>
      <p:sp>
        <p:nvSpPr>
          <p:cNvPr id="186" name="矩形 75"/>
          <p:cNvSpPr>
            <a:spLocks noChangeArrowheads="1"/>
          </p:cNvSpPr>
          <p:nvPr/>
        </p:nvSpPr>
        <p:spPr bwMode="auto">
          <a:xfrm>
            <a:off x="878205" y="2181860"/>
            <a:ext cx="203327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noProof="1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浪潮原有行业种类</a:t>
            </a:r>
          </a:p>
        </p:txBody>
      </p:sp>
      <p:sp>
        <p:nvSpPr>
          <p:cNvPr id="187" name="矩形 76"/>
          <p:cNvSpPr>
            <a:spLocks noChangeArrowheads="1"/>
          </p:cNvSpPr>
          <p:nvPr/>
        </p:nvSpPr>
        <p:spPr bwMode="auto">
          <a:xfrm>
            <a:off x="5229860" y="2170430"/>
            <a:ext cx="369379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 noProof="1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社区扩展的行业种类</a:t>
            </a:r>
          </a:p>
        </p:txBody>
      </p:sp>
      <p:sp>
        <p:nvSpPr>
          <p:cNvPr id="188" name="矩形 187"/>
          <p:cNvSpPr/>
          <p:nvPr/>
        </p:nvSpPr>
        <p:spPr>
          <a:xfrm>
            <a:off x="1483360" y="2571750"/>
            <a:ext cx="998220" cy="3143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财务共享</a:t>
            </a:r>
          </a:p>
        </p:txBody>
      </p:sp>
      <p:sp>
        <p:nvSpPr>
          <p:cNvPr id="189" name="矩形 188"/>
          <p:cNvSpPr/>
          <p:nvPr/>
        </p:nvSpPr>
        <p:spPr>
          <a:xfrm>
            <a:off x="2637790" y="2563495"/>
            <a:ext cx="998220" cy="31559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…</a:t>
            </a:r>
          </a:p>
        </p:txBody>
      </p:sp>
      <p:sp>
        <p:nvSpPr>
          <p:cNvPr id="190" name="矩形 189"/>
          <p:cNvSpPr/>
          <p:nvPr/>
        </p:nvSpPr>
        <p:spPr>
          <a:xfrm>
            <a:off x="4813300" y="2534285"/>
            <a:ext cx="1316990" cy="332740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扩展行业A</a:t>
            </a:r>
          </a:p>
        </p:txBody>
      </p:sp>
      <p:sp>
        <p:nvSpPr>
          <p:cNvPr id="191" name="矩形 190"/>
          <p:cNvSpPr/>
          <p:nvPr/>
        </p:nvSpPr>
        <p:spPr>
          <a:xfrm>
            <a:off x="6419215" y="2534285"/>
            <a:ext cx="1316990" cy="332740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扩展行业B</a:t>
            </a:r>
          </a:p>
        </p:txBody>
      </p:sp>
      <p:sp>
        <p:nvSpPr>
          <p:cNvPr id="192" name="矩形 191"/>
          <p:cNvSpPr/>
          <p:nvPr/>
        </p:nvSpPr>
        <p:spPr>
          <a:xfrm>
            <a:off x="8025130" y="2533650"/>
            <a:ext cx="1314450" cy="33337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2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…</a:t>
            </a:r>
          </a:p>
        </p:txBody>
      </p:sp>
      <p:sp>
        <p:nvSpPr>
          <p:cNvPr id="193" name="左右箭头 192"/>
          <p:cNvSpPr/>
          <p:nvPr/>
        </p:nvSpPr>
        <p:spPr>
          <a:xfrm>
            <a:off x="3891280" y="3653790"/>
            <a:ext cx="633095" cy="269875"/>
          </a:xfrm>
          <a:prstGeom prst="leftRightArrow">
            <a:avLst/>
          </a:prstGeom>
          <a:solidFill>
            <a:schemeClr val="bg1">
              <a:alpha val="2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noProof="1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94" name="矩形 15"/>
          <p:cNvSpPr>
            <a:spLocks noChangeArrowheads="1"/>
          </p:cNvSpPr>
          <p:nvPr/>
        </p:nvSpPr>
        <p:spPr bwMode="auto">
          <a:xfrm>
            <a:off x="3899535" y="2219325"/>
            <a:ext cx="646430" cy="368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融合</a:t>
            </a:r>
          </a:p>
        </p:txBody>
      </p:sp>
      <p:sp>
        <p:nvSpPr>
          <p:cNvPr id="195" name="矩形 85"/>
          <p:cNvSpPr>
            <a:spLocks noChangeArrowheads="1"/>
          </p:cNvSpPr>
          <p:nvPr/>
        </p:nvSpPr>
        <p:spPr bwMode="auto">
          <a:xfrm>
            <a:off x="3860165" y="3396615"/>
            <a:ext cx="645795" cy="368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融合</a:t>
            </a:r>
          </a:p>
        </p:txBody>
      </p:sp>
      <p:sp>
        <p:nvSpPr>
          <p:cNvPr id="196" name="虚尾箭头 195"/>
          <p:cNvSpPr/>
          <p:nvPr/>
        </p:nvSpPr>
        <p:spPr>
          <a:xfrm rot="16200000">
            <a:off x="1847215" y="4016375"/>
            <a:ext cx="269875" cy="1043305"/>
          </a:xfrm>
          <a:prstGeom prst="stripedRightArrow">
            <a:avLst/>
          </a:prstGeom>
          <a:solidFill>
            <a:schemeClr val="bg1">
              <a:alpha val="2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noProof="1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97" name="虚尾箭头 196"/>
          <p:cNvSpPr/>
          <p:nvPr/>
        </p:nvSpPr>
        <p:spPr>
          <a:xfrm rot="16200000">
            <a:off x="6845300" y="3974465"/>
            <a:ext cx="269875" cy="1056005"/>
          </a:xfrm>
          <a:prstGeom prst="stripedRightArrow">
            <a:avLst/>
          </a:prstGeom>
          <a:solidFill>
            <a:schemeClr val="bg1">
              <a:alpha val="2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noProof="1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98" name="虚尾箭头 197"/>
          <p:cNvSpPr/>
          <p:nvPr/>
        </p:nvSpPr>
        <p:spPr>
          <a:xfrm rot="16200000">
            <a:off x="1848485" y="2640330"/>
            <a:ext cx="268605" cy="1043305"/>
          </a:xfrm>
          <a:prstGeom prst="stripedRightArrow">
            <a:avLst/>
          </a:prstGeom>
          <a:solidFill>
            <a:schemeClr val="bg1">
              <a:alpha val="2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noProof="1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99" name="虚尾箭头 198"/>
          <p:cNvSpPr/>
          <p:nvPr/>
        </p:nvSpPr>
        <p:spPr>
          <a:xfrm rot="16200000">
            <a:off x="6812280" y="2594610"/>
            <a:ext cx="269875" cy="1056005"/>
          </a:xfrm>
          <a:prstGeom prst="stripedRightArrow">
            <a:avLst/>
          </a:prstGeom>
          <a:solidFill>
            <a:schemeClr val="bg1">
              <a:alpha val="2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noProof="1">
              <a:solidFill>
                <a:srgbClr val="0070C0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64" name="矩形 163"/>
          <p:cNvSpPr/>
          <p:nvPr/>
        </p:nvSpPr>
        <p:spPr bwMode="auto">
          <a:xfrm>
            <a:off x="10690225" y="2785745"/>
            <a:ext cx="1165860" cy="333375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客户</a:t>
            </a:r>
          </a:p>
        </p:txBody>
      </p:sp>
      <p:sp>
        <p:nvSpPr>
          <p:cNvPr id="165" name="矩形 164"/>
          <p:cNvSpPr/>
          <p:nvPr/>
        </p:nvSpPr>
        <p:spPr bwMode="auto">
          <a:xfrm>
            <a:off x="10690225" y="3257550"/>
            <a:ext cx="1165860" cy="335915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伙伴</a:t>
            </a:r>
          </a:p>
        </p:txBody>
      </p:sp>
      <p:sp>
        <p:nvSpPr>
          <p:cNvPr id="166" name="矩形 165"/>
          <p:cNvSpPr/>
          <p:nvPr/>
        </p:nvSpPr>
        <p:spPr bwMode="auto">
          <a:xfrm>
            <a:off x="10690225" y="3714750"/>
            <a:ext cx="1165860" cy="655955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外部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开发者</a:t>
            </a:r>
          </a:p>
        </p:txBody>
      </p:sp>
      <p:sp>
        <p:nvSpPr>
          <p:cNvPr id="167" name="矩形 166"/>
          <p:cNvSpPr/>
          <p:nvPr/>
        </p:nvSpPr>
        <p:spPr bwMode="auto">
          <a:xfrm>
            <a:off x="10690225" y="4524375"/>
            <a:ext cx="1165860" cy="42291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高校</a:t>
            </a:r>
          </a:p>
        </p:txBody>
      </p:sp>
      <p:sp>
        <p:nvSpPr>
          <p:cNvPr id="157" name="虚尾箭头 156"/>
          <p:cNvSpPr/>
          <p:nvPr/>
        </p:nvSpPr>
        <p:spPr bwMode="auto">
          <a:xfrm rot="10800000">
            <a:off x="9665970" y="2961005"/>
            <a:ext cx="803275" cy="595630"/>
          </a:xfrm>
          <a:prstGeom prst="stripedRightArrow">
            <a:avLst/>
          </a:prstGeom>
          <a:gradFill>
            <a:gsLst>
              <a:gs pos="0">
                <a:srgbClr val="7030A0"/>
              </a:gs>
              <a:gs pos="100000">
                <a:schemeClr val="accent2">
                  <a:lumMod val="75000"/>
                </a:schemeClr>
              </a:gs>
            </a:gsLst>
            <a:lin ang="3360000" scaled="0"/>
          </a:gradFill>
          <a:ln>
            <a:noFill/>
          </a:ln>
        </p:spPr>
        <p:txBody>
          <a:bodyPr wrap="square" anchor="t">
            <a:noAutofit/>
          </a:bodyPr>
          <a:lstStyle/>
          <a:p>
            <a:pPr lvl="0" algn="ctr">
              <a:defRPr/>
            </a:pPr>
            <a:endParaRPr lang="en-US" altLang="zh-CN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58" name="虚尾箭头 157"/>
          <p:cNvSpPr/>
          <p:nvPr/>
        </p:nvSpPr>
        <p:spPr bwMode="auto">
          <a:xfrm rot="8886808">
            <a:off x="9772650" y="4570095"/>
            <a:ext cx="803275" cy="596900"/>
          </a:xfrm>
          <a:prstGeom prst="stripedRightArrow">
            <a:avLst/>
          </a:prstGeom>
          <a:gradFill>
            <a:gsLst>
              <a:gs pos="0">
                <a:srgbClr val="7030A0"/>
              </a:gs>
              <a:gs pos="100000">
                <a:schemeClr val="accent2">
                  <a:lumMod val="75000"/>
                </a:schemeClr>
              </a:gs>
            </a:gsLst>
            <a:lin ang="3360000" scaled="0"/>
          </a:gradFill>
          <a:ln>
            <a:noFill/>
          </a:ln>
        </p:spPr>
        <p:txBody>
          <a:bodyPr wrap="square" anchor="t">
            <a:noAutofit/>
          </a:bodyPr>
          <a:lstStyle/>
          <a:p>
            <a:pPr lvl="0" algn="ctr">
              <a:defRPr/>
            </a:pPr>
            <a:endParaRPr lang="en-US" altLang="zh-CN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59" name="矩形 101"/>
          <p:cNvSpPr>
            <a:spLocks noChangeArrowheads="1"/>
          </p:cNvSpPr>
          <p:nvPr/>
        </p:nvSpPr>
        <p:spPr bwMode="auto">
          <a:xfrm>
            <a:off x="9887585" y="5452110"/>
            <a:ext cx="2202815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大量社区用户的使用基础，是发展为低代码领域事实标准的先决条件。</a:t>
            </a:r>
          </a:p>
        </p:txBody>
      </p:sp>
      <p:sp>
        <p:nvSpPr>
          <p:cNvPr id="160" name="矩形 102"/>
          <p:cNvSpPr>
            <a:spLocks noChangeArrowheads="1"/>
          </p:cNvSpPr>
          <p:nvPr/>
        </p:nvSpPr>
        <p:spPr bwMode="auto">
          <a:xfrm>
            <a:off x="9745980" y="2544445"/>
            <a:ext cx="977900" cy="523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社区</a:t>
            </a:r>
            <a:endParaRPr lang="en-US" altLang="zh-CN" sz="14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共建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\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贡献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r="5887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PA_矩形 4"/>
          <p:cNvSpPr/>
          <p:nvPr>
            <p:custDataLst>
              <p:tags r:id="rId2"/>
            </p:custDataLst>
          </p:nvPr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6" name="PA_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47688"/>
            <a:ext cx="12192000" cy="6858000"/>
          </a:xfrm>
          <a:prstGeom prst="rect">
            <a:avLst/>
          </a:prstGeom>
        </p:spPr>
      </p:pic>
      <p:pic>
        <p:nvPicPr>
          <p:cNvPr id="7" name="PA_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>
            <a:fillRect/>
          </a:stretch>
        </p:blipFill>
        <p:spPr>
          <a:xfrm>
            <a:off x="7870913" y="1708909"/>
            <a:ext cx="5225144" cy="6817391"/>
          </a:xfrm>
          <a:prstGeom prst="rect">
            <a:avLst/>
          </a:prstGeom>
        </p:spPr>
      </p:pic>
      <p:sp>
        <p:nvSpPr>
          <p:cNvPr id="10" name="PA_文本框 9"/>
          <p:cNvSpPr txBox="1"/>
          <p:nvPr>
            <p:custDataLst>
              <p:tags r:id="rId5"/>
            </p:custDataLst>
          </p:nvPr>
        </p:nvSpPr>
        <p:spPr>
          <a:xfrm>
            <a:off x="3104790" y="2804016"/>
            <a:ext cx="788125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spc="600" dirty="0">
                <a:solidFill>
                  <a:schemeClr val="bg1">
                    <a:lumMod val="95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感谢您的观看！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 1"/>
          <p:cNvSpPr txBox="1"/>
          <p:nvPr/>
        </p:nvSpPr>
        <p:spPr bwMode="auto">
          <a:xfrm>
            <a:off x="1060749" y="50165"/>
            <a:ext cx="12040571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4"/>
                </a:solidFill>
                <a:sym typeface="等线" panose="02010600030101010101" pitchFamily="2" charset="-122"/>
              </a:rPr>
              <a:t>低代码开发平台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（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LCDP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）</a:t>
            </a:r>
            <a:r>
              <a:rPr lang="zh-CN" altLang="en-US" sz="2400" dirty="0">
                <a:solidFill>
                  <a:schemeClr val="accent4"/>
                </a:solidFill>
                <a:sym typeface="等线" panose="02010600030101010101" pitchFamily="2" charset="-122"/>
              </a:rPr>
              <a:t>发展之问：</a:t>
            </a:r>
            <a:r>
              <a:rPr lang="en-US" altLang="zh-CN" sz="2400" dirty="0" err="1">
                <a:solidFill>
                  <a:schemeClr val="accent4"/>
                </a:solidFill>
                <a:sym typeface="等线" panose="02010600030101010101" pitchFamily="2" charset="-122"/>
              </a:rPr>
              <a:t>aPaaS</a:t>
            </a:r>
            <a:r>
              <a:rPr lang="zh-CN" altLang="en-US" sz="2400" dirty="0">
                <a:solidFill>
                  <a:schemeClr val="accent4"/>
                </a:solidFill>
                <a:sym typeface="等线" panose="02010600030101010101" pitchFamily="2" charset="-122"/>
              </a:rPr>
              <a:t>平台如何抓住两化融合的战略机会？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609584" y="1207021"/>
            <a:ext cx="3219383" cy="5452188"/>
            <a:chOff x="8627155" y="1031165"/>
            <a:chExt cx="3219383" cy="5452188"/>
          </a:xfrm>
        </p:grpSpPr>
        <p:grpSp>
          <p:nvGrpSpPr>
            <p:cNvPr id="17" name="组合 16"/>
            <p:cNvGrpSpPr/>
            <p:nvPr/>
          </p:nvGrpSpPr>
          <p:grpSpPr>
            <a:xfrm>
              <a:off x="8644617" y="1031165"/>
              <a:ext cx="3201921" cy="2143837"/>
              <a:chOff x="8397875" y="1060450"/>
              <a:chExt cx="3336925" cy="2317750"/>
            </a:xfrm>
          </p:grpSpPr>
          <p:sp>
            <p:nvSpPr>
              <p:cNvPr id="103" name="任意多边形 102"/>
              <p:cNvSpPr/>
              <p:nvPr/>
            </p:nvSpPr>
            <p:spPr>
              <a:xfrm>
                <a:off x="8397875" y="1196975"/>
                <a:ext cx="3336925" cy="2181225"/>
              </a:xfrm>
              <a:custGeom>
                <a:avLst/>
                <a:gdLst>
                  <a:gd name="connsiteX0" fmla="*/ 0 w 3336062"/>
                  <a:gd name="connsiteY0" fmla="*/ 0 h 1600200"/>
                  <a:gd name="connsiteX1" fmla="*/ 301842 w 3336062"/>
                  <a:gd name="connsiteY1" fmla="*/ 0 h 1600200"/>
                  <a:gd name="connsiteX2" fmla="*/ 301842 w 3336062"/>
                  <a:gd name="connsiteY2" fmla="*/ 132176 h 1600200"/>
                  <a:gd name="connsiteX3" fmla="*/ 1614956 w 3336062"/>
                  <a:gd name="connsiteY3" fmla="*/ 132176 h 1600200"/>
                  <a:gd name="connsiteX4" fmla="*/ 1614956 w 3336062"/>
                  <a:gd name="connsiteY4" fmla="*/ 0 h 1600200"/>
                  <a:gd name="connsiteX5" fmla="*/ 3336062 w 3336062"/>
                  <a:gd name="connsiteY5" fmla="*/ 0 h 1600200"/>
                  <a:gd name="connsiteX6" fmla="*/ 3336062 w 3336062"/>
                  <a:gd name="connsiteY6" fmla="*/ 1600200 h 1600200"/>
                  <a:gd name="connsiteX7" fmla="*/ 0 w 3336062"/>
                  <a:gd name="connsiteY7" fmla="*/ 1600200 h 16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6062" h="1600200">
                    <a:moveTo>
                      <a:pt x="0" y="0"/>
                    </a:moveTo>
                    <a:lnTo>
                      <a:pt x="301842" y="0"/>
                    </a:lnTo>
                    <a:lnTo>
                      <a:pt x="301842" y="132176"/>
                    </a:lnTo>
                    <a:lnTo>
                      <a:pt x="1614956" y="132176"/>
                    </a:lnTo>
                    <a:lnTo>
                      <a:pt x="1614956" y="0"/>
                    </a:lnTo>
                    <a:lnTo>
                      <a:pt x="3336062" y="0"/>
                    </a:lnTo>
                    <a:lnTo>
                      <a:pt x="3336062" y="1600200"/>
                    </a:lnTo>
                    <a:lnTo>
                      <a:pt x="0" y="1600200"/>
                    </a:lnTo>
                    <a:close/>
                  </a:path>
                </a:pathLst>
              </a:custGeom>
              <a:solidFill>
                <a:srgbClr val="4E6084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6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04" name="圆角矩形 103"/>
              <p:cNvSpPr/>
              <p:nvPr/>
            </p:nvSpPr>
            <p:spPr>
              <a:xfrm>
                <a:off x="8580438" y="1563688"/>
                <a:ext cx="2998787" cy="450850"/>
              </a:xfrm>
              <a:prstGeom prst="roundRect">
                <a:avLst/>
              </a:prstGeom>
              <a:solidFill>
                <a:srgbClr val="D76E4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60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05" name="圆角矩形 104"/>
              <p:cNvSpPr/>
              <p:nvPr/>
            </p:nvSpPr>
            <p:spPr>
              <a:xfrm>
                <a:off x="8580438" y="2174875"/>
                <a:ext cx="2998787" cy="450850"/>
              </a:xfrm>
              <a:prstGeom prst="roundRect">
                <a:avLst/>
              </a:prstGeom>
              <a:solidFill>
                <a:srgbClr val="D76E4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60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06" name="圆角矩形 105"/>
              <p:cNvSpPr/>
              <p:nvPr/>
            </p:nvSpPr>
            <p:spPr>
              <a:xfrm>
                <a:off x="8580438" y="2786063"/>
                <a:ext cx="2998787" cy="449262"/>
              </a:xfrm>
              <a:prstGeom prst="roundRect">
                <a:avLst/>
              </a:prstGeom>
              <a:solidFill>
                <a:srgbClr val="D76E4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60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07" name="文本框 57"/>
              <p:cNvSpPr txBox="1">
                <a:spLocks noChangeArrowheads="1"/>
              </p:cNvSpPr>
              <p:nvPr/>
            </p:nvSpPr>
            <p:spPr bwMode="auto">
              <a:xfrm>
                <a:off x="8580438" y="1563969"/>
                <a:ext cx="301625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  <a:sym typeface="字魂105号-简雅黑" pitchFamily="2" charset="-122"/>
                  </a:rPr>
                  <a:t>定义工业元模型、模型、对象</a:t>
                </a:r>
                <a:r>
                  <a:rPr lang="en-US" altLang="zh-CN" sz="1200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  <a:sym typeface="字魂105号-简雅黑" pitchFamily="2" charset="-122"/>
                  </a:rPr>
                  <a:t>...</a:t>
                </a:r>
                <a:r>
                  <a:rPr lang="zh-CN" altLang="en-US" sz="1200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  <a:sym typeface="字魂105号-简雅黑" pitchFamily="2" charset="-122"/>
                  </a:rPr>
                  <a:t>标准，支持</a:t>
                </a:r>
                <a:r>
                  <a:rPr lang="zh-CN" altLang="en-US" sz="1200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  <a:sym typeface="等线" panose="02010600030101010101" pitchFamily="2" charset="-122"/>
                  </a:rPr>
                  <a:t>业务流程建模、组装、接口转换</a:t>
                </a:r>
              </a:p>
            </p:txBody>
          </p:sp>
          <p:sp>
            <p:nvSpPr>
              <p:cNvPr id="108" name="文本框 58"/>
              <p:cNvSpPr txBox="1">
                <a:spLocks noChangeArrowheads="1"/>
              </p:cNvSpPr>
              <p:nvPr/>
            </p:nvSpPr>
            <p:spPr bwMode="auto">
              <a:xfrm>
                <a:off x="8545513" y="2170113"/>
                <a:ext cx="3138487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  <a:sym typeface="等线" panose="02010600030101010101" pitchFamily="2" charset="-122"/>
                  </a:rPr>
                  <a:t>定义模型、组件依赖、约束关系，构建</a:t>
                </a:r>
                <a:r>
                  <a:rPr lang="zh-CN" altLang="en-US" sz="1200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低代码开发平台的语义和语法规范</a:t>
                </a:r>
                <a:endParaRPr lang="zh-CN" altLang="en-US" sz="1600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09" name="文本框 59"/>
              <p:cNvSpPr txBox="1">
                <a:spLocks noChangeArrowheads="1"/>
              </p:cNvSpPr>
              <p:nvPr/>
            </p:nvSpPr>
            <p:spPr bwMode="auto">
              <a:xfrm>
                <a:off x="8562975" y="2803171"/>
                <a:ext cx="3016250" cy="499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  <a:sym typeface="等线" panose="02010600030101010101" pitchFamily="2" charset="-122"/>
                  </a:rPr>
                  <a:t>支持跨域共享复用，支持大批量个性化定制，实现快速上线、自动化投产</a:t>
                </a: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8699500" y="1163638"/>
                <a:ext cx="1677988" cy="2301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20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8683625" y="1060450"/>
                <a:ext cx="2762250" cy="37782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20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12" name="文本框 106"/>
              <p:cNvSpPr txBox="1">
                <a:spLocks noChangeArrowheads="1"/>
              </p:cNvSpPr>
              <p:nvPr/>
            </p:nvSpPr>
            <p:spPr bwMode="auto">
              <a:xfrm>
                <a:off x="8829675" y="1069975"/>
                <a:ext cx="2540000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>
                    <a:solidFill>
                      <a:srgbClr val="C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工业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PaaS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与应用开发</a:t>
                </a:r>
              </a:p>
            </p:txBody>
          </p:sp>
        </p:grpSp>
        <p:grpSp>
          <p:nvGrpSpPr>
            <p:cNvPr id="113" name="组合 1"/>
            <p:cNvGrpSpPr/>
            <p:nvPr/>
          </p:nvGrpSpPr>
          <p:grpSpPr bwMode="auto">
            <a:xfrm>
              <a:off x="8627155" y="3233741"/>
              <a:ext cx="3200397" cy="3249612"/>
              <a:chOff x="13198" y="3116"/>
              <a:chExt cx="5253" cy="7684"/>
            </a:xfrm>
          </p:grpSpPr>
          <p:sp>
            <p:nvSpPr>
              <p:cNvPr id="114" name="任意多边形 113"/>
              <p:cNvSpPr/>
              <p:nvPr/>
            </p:nvSpPr>
            <p:spPr>
              <a:xfrm>
                <a:off x="13198" y="8585"/>
                <a:ext cx="5253" cy="2215"/>
              </a:xfrm>
              <a:custGeom>
                <a:avLst/>
                <a:gdLst>
                  <a:gd name="connsiteX0" fmla="*/ 0 w 3336062"/>
                  <a:gd name="connsiteY0" fmla="*/ 0 h 1405891"/>
                  <a:gd name="connsiteX1" fmla="*/ 301842 w 3336062"/>
                  <a:gd name="connsiteY1" fmla="*/ 0 h 1405891"/>
                  <a:gd name="connsiteX2" fmla="*/ 301842 w 3336062"/>
                  <a:gd name="connsiteY2" fmla="*/ 124369 h 1405891"/>
                  <a:gd name="connsiteX3" fmla="*/ 1614956 w 3336062"/>
                  <a:gd name="connsiteY3" fmla="*/ 124369 h 1405891"/>
                  <a:gd name="connsiteX4" fmla="*/ 1614956 w 3336062"/>
                  <a:gd name="connsiteY4" fmla="*/ 0 h 1405891"/>
                  <a:gd name="connsiteX5" fmla="*/ 3336062 w 3336062"/>
                  <a:gd name="connsiteY5" fmla="*/ 0 h 1405891"/>
                  <a:gd name="connsiteX6" fmla="*/ 3336062 w 3336062"/>
                  <a:gd name="connsiteY6" fmla="*/ 1405891 h 1405891"/>
                  <a:gd name="connsiteX7" fmla="*/ 0 w 3336062"/>
                  <a:gd name="connsiteY7" fmla="*/ 1405891 h 1405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6062" h="1405891">
                    <a:moveTo>
                      <a:pt x="0" y="0"/>
                    </a:moveTo>
                    <a:lnTo>
                      <a:pt x="301842" y="0"/>
                    </a:lnTo>
                    <a:lnTo>
                      <a:pt x="301842" y="124369"/>
                    </a:lnTo>
                    <a:lnTo>
                      <a:pt x="1614956" y="124369"/>
                    </a:lnTo>
                    <a:lnTo>
                      <a:pt x="1614956" y="0"/>
                    </a:lnTo>
                    <a:lnTo>
                      <a:pt x="3336062" y="0"/>
                    </a:lnTo>
                    <a:lnTo>
                      <a:pt x="3336062" y="1405891"/>
                    </a:lnTo>
                    <a:lnTo>
                      <a:pt x="0" y="1405891"/>
                    </a:lnTo>
                    <a:close/>
                  </a:path>
                </a:pathLst>
              </a:custGeom>
              <a:solidFill>
                <a:srgbClr val="C2CED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15" name="圆角矩形 114"/>
              <p:cNvSpPr/>
              <p:nvPr/>
            </p:nvSpPr>
            <p:spPr>
              <a:xfrm>
                <a:off x="13523" y="10057"/>
                <a:ext cx="4610" cy="522"/>
              </a:xfrm>
              <a:prstGeom prst="roundRect">
                <a:avLst/>
              </a:prstGeom>
              <a:solidFill>
                <a:srgbClr val="3666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13551" y="9088"/>
                <a:ext cx="2065" cy="845"/>
              </a:xfrm>
              <a:prstGeom prst="roundRect">
                <a:avLst/>
              </a:prstGeom>
              <a:solidFill>
                <a:srgbClr val="3666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17" name="圆角矩形 116"/>
              <p:cNvSpPr/>
              <p:nvPr/>
            </p:nvSpPr>
            <p:spPr>
              <a:xfrm>
                <a:off x="15968" y="9088"/>
                <a:ext cx="2065" cy="845"/>
              </a:xfrm>
              <a:prstGeom prst="roundRect">
                <a:avLst/>
              </a:prstGeom>
              <a:solidFill>
                <a:srgbClr val="3666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18" name="文本框 7"/>
              <p:cNvSpPr txBox="1">
                <a:spLocks noChangeArrowheads="1"/>
              </p:cNvSpPr>
              <p:nvPr/>
            </p:nvSpPr>
            <p:spPr bwMode="auto">
              <a:xfrm>
                <a:off x="13343" y="10113"/>
                <a:ext cx="4962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通用化软硬件架构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+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资源编排管理</a:t>
                </a:r>
              </a:p>
            </p:txBody>
          </p:sp>
          <p:sp>
            <p:nvSpPr>
              <p:cNvPr id="119" name="文本框 8"/>
              <p:cNvSpPr txBox="1">
                <a:spLocks noChangeArrowheads="1"/>
              </p:cNvSpPr>
              <p:nvPr/>
            </p:nvSpPr>
            <p:spPr bwMode="auto">
              <a:xfrm>
                <a:off x="13403" y="9130"/>
                <a:ext cx="2360" cy="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通用化数据接入和协议解析方案</a:t>
                </a:r>
              </a:p>
            </p:txBody>
          </p:sp>
          <p:sp>
            <p:nvSpPr>
              <p:cNvPr id="120" name="文本框 9"/>
              <p:cNvSpPr txBox="1">
                <a:spLocks noChangeArrowheads="1"/>
              </p:cNvSpPr>
              <p:nvPr/>
            </p:nvSpPr>
            <p:spPr bwMode="auto">
              <a:xfrm>
                <a:off x="15800" y="9090"/>
                <a:ext cx="2363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规则引擎</a:t>
                </a:r>
                <a:r>
                  <a:rPr lang="en-US" altLang="zh-CN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+</a:t>
                </a:r>
                <a:r>
                  <a:rPr lang="zh-CN" altLang="en-US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复杂分析</a:t>
                </a:r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>
                <a:off x="13198" y="3281"/>
                <a:ext cx="5253" cy="1802"/>
              </a:xfrm>
              <a:custGeom>
                <a:avLst/>
                <a:gdLst>
                  <a:gd name="connsiteX0" fmla="*/ 0 w 3336062"/>
                  <a:gd name="connsiteY0" fmla="*/ 0 h 1143031"/>
                  <a:gd name="connsiteX1" fmla="*/ 301842 w 3336062"/>
                  <a:gd name="connsiteY1" fmla="*/ 0 h 1143031"/>
                  <a:gd name="connsiteX2" fmla="*/ 301842 w 3336062"/>
                  <a:gd name="connsiteY2" fmla="*/ 126059 h 1143031"/>
                  <a:gd name="connsiteX3" fmla="*/ 1614956 w 3336062"/>
                  <a:gd name="connsiteY3" fmla="*/ 126059 h 1143031"/>
                  <a:gd name="connsiteX4" fmla="*/ 1614956 w 3336062"/>
                  <a:gd name="connsiteY4" fmla="*/ 0 h 1143031"/>
                  <a:gd name="connsiteX5" fmla="*/ 3336062 w 3336062"/>
                  <a:gd name="connsiteY5" fmla="*/ 0 h 1143031"/>
                  <a:gd name="connsiteX6" fmla="*/ 3336062 w 3336062"/>
                  <a:gd name="connsiteY6" fmla="*/ 1143031 h 1143031"/>
                  <a:gd name="connsiteX7" fmla="*/ 0 w 3336062"/>
                  <a:gd name="connsiteY7" fmla="*/ 1143031 h 114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6062" h="1143031">
                    <a:moveTo>
                      <a:pt x="0" y="0"/>
                    </a:moveTo>
                    <a:lnTo>
                      <a:pt x="301842" y="0"/>
                    </a:lnTo>
                    <a:lnTo>
                      <a:pt x="301842" y="126059"/>
                    </a:lnTo>
                    <a:lnTo>
                      <a:pt x="1614956" y="126059"/>
                    </a:lnTo>
                    <a:lnTo>
                      <a:pt x="1614956" y="0"/>
                    </a:lnTo>
                    <a:lnTo>
                      <a:pt x="3336062" y="0"/>
                    </a:lnTo>
                    <a:lnTo>
                      <a:pt x="3336062" y="1143031"/>
                    </a:lnTo>
                    <a:lnTo>
                      <a:pt x="0" y="1143031"/>
                    </a:lnTo>
                    <a:close/>
                  </a:path>
                </a:pathLst>
              </a:custGeom>
              <a:solidFill>
                <a:srgbClr val="C2CED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22" name="任意多边形 121"/>
              <p:cNvSpPr/>
              <p:nvPr/>
            </p:nvSpPr>
            <p:spPr>
              <a:xfrm>
                <a:off x="13198" y="5470"/>
                <a:ext cx="5253" cy="2733"/>
              </a:xfrm>
              <a:custGeom>
                <a:avLst/>
                <a:gdLst>
                  <a:gd name="connsiteX0" fmla="*/ 0 w 3336062"/>
                  <a:gd name="connsiteY0" fmla="*/ 0 h 1734339"/>
                  <a:gd name="connsiteX1" fmla="*/ 301842 w 3336062"/>
                  <a:gd name="connsiteY1" fmla="*/ 0 h 1734339"/>
                  <a:gd name="connsiteX2" fmla="*/ 301842 w 3336062"/>
                  <a:gd name="connsiteY2" fmla="*/ 125464 h 1734339"/>
                  <a:gd name="connsiteX3" fmla="*/ 1614956 w 3336062"/>
                  <a:gd name="connsiteY3" fmla="*/ 125464 h 1734339"/>
                  <a:gd name="connsiteX4" fmla="*/ 1614956 w 3336062"/>
                  <a:gd name="connsiteY4" fmla="*/ 0 h 1734339"/>
                  <a:gd name="connsiteX5" fmla="*/ 3336062 w 3336062"/>
                  <a:gd name="connsiteY5" fmla="*/ 0 h 1734339"/>
                  <a:gd name="connsiteX6" fmla="*/ 3336062 w 3336062"/>
                  <a:gd name="connsiteY6" fmla="*/ 1734339 h 1734339"/>
                  <a:gd name="connsiteX7" fmla="*/ 0 w 3336062"/>
                  <a:gd name="connsiteY7" fmla="*/ 1734339 h 173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6062" h="1734339">
                    <a:moveTo>
                      <a:pt x="0" y="0"/>
                    </a:moveTo>
                    <a:lnTo>
                      <a:pt x="301842" y="0"/>
                    </a:lnTo>
                    <a:lnTo>
                      <a:pt x="301842" y="125464"/>
                    </a:lnTo>
                    <a:lnTo>
                      <a:pt x="1614956" y="125464"/>
                    </a:lnTo>
                    <a:lnTo>
                      <a:pt x="1614956" y="0"/>
                    </a:lnTo>
                    <a:lnTo>
                      <a:pt x="3336062" y="0"/>
                    </a:lnTo>
                    <a:lnTo>
                      <a:pt x="3336062" y="1734339"/>
                    </a:lnTo>
                    <a:lnTo>
                      <a:pt x="0" y="1734339"/>
                    </a:lnTo>
                    <a:close/>
                  </a:path>
                </a:pathLst>
              </a:custGeom>
              <a:solidFill>
                <a:srgbClr val="C2CED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23" name="圆角矩形 122"/>
              <p:cNvSpPr/>
              <p:nvPr/>
            </p:nvSpPr>
            <p:spPr>
              <a:xfrm>
                <a:off x="13486" y="3807"/>
                <a:ext cx="4610" cy="518"/>
              </a:xfrm>
              <a:prstGeom prst="roundRect">
                <a:avLst/>
              </a:prstGeom>
              <a:solidFill>
                <a:srgbClr val="3178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24" name="圆角矩形 123"/>
              <p:cNvSpPr/>
              <p:nvPr/>
            </p:nvSpPr>
            <p:spPr>
              <a:xfrm>
                <a:off x="13551" y="4445"/>
                <a:ext cx="2065" cy="518"/>
              </a:xfrm>
              <a:prstGeom prst="roundRect">
                <a:avLst/>
              </a:prstGeom>
              <a:solidFill>
                <a:srgbClr val="3178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25" name="圆角矩形 124"/>
              <p:cNvSpPr/>
              <p:nvPr/>
            </p:nvSpPr>
            <p:spPr>
              <a:xfrm>
                <a:off x="15968" y="4445"/>
                <a:ext cx="2065" cy="518"/>
              </a:xfrm>
              <a:prstGeom prst="roundRect">
                <a:avLst/>
              </a:prstGeom>
              <a:solidFill>
                <a:srgbClr val="3178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26" name="圆角矩形 125"/>
              <p:cNvSpPr/>
              <p:nvPr/>
            </p:nvSpPr>
            <p:spPr>
              <a:xfrm>
                <a:off x="13551" y="6089"/>
                <a:ext cx="4610" cy="518"/>
              </a:xfrm>
              <a:prstGeom prst="roundRect">
                <a:avLst/>
              </a:prstGeom>
              <a:solidFill>
                <a:srgbClr val="78849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27" name="圆角矩形 126"/>
              <p:cNvSpPr/>
              <p:nvPr/>
            </p:nvSpPr>
            <p:spPr>
              <a:xfrm>
                <a:off x="13551" y="7497"/>
                <a:ext cx="4610" cy="522"/>
              </a:xfrm>
              <a:prstGeom prst="roundRect">
                <a:avLst/>
              </a:prstGeom>
              <a:solidFill>
                <a:srgbClr val="78849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28" name="圆角矩形 127"/>
              <p:cNvSpPr/>
              <p:nvPr/>
            </p:nvSpPr>
            <p:spPr>
              <a:xfrm>
                <a:off x="13551" y="6795"/>
                <a:ext cx="2065" cy="518"/>
              </a:xfrm>
              <a:prstGeom prst="roundRect">
                <a:avLst/>
              </a:prstGeom>
              <a:solidFill>
                <a:srgbClr val="78849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29" name="圆角矩形 128"/>
              <p:cNvSpPr/>
              <p:nvPr/>
            </p:nvSpPr>
            <p:spPr>
              <a:xfrm>
                <a:off x="15968" y="6795"/>
                <a:ext cx="2065" cy="518"/>
              </a:xfrm>
              <a:prstGeom prst="roundRect">
                <a:avLst/>
              </a:prstGeom>
              <a:solidFill>
                <a:srgbClr val="78849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30" name="文本框 60"/>
              <p:cNvSpPr txBox="1">
                <a:spLocks noChangeArrowheads="1"/>
              </p:cNvSpPr>
              <p:nvPr/>
            </p:nvSpPr>
            <p:spPr bwMode="auto">
              <a:xfrm>
                <a:off x="13485" y="3803"/>
                <a:ext cx="4610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数字孪生</a:t>
                </a:r>
              </a:p>
            </p:txBody>
          </p:sp>
          <p:sp>
            <p:nvSpPr>
              <p:cNvPr id="131" name="文本框 61"/>
              <p:cNvSpPr txBox="1">
                <a:spLocks noChangeArrowheads="1"/>
              </p:cNvSpPr>
              <p:nvPr/>
            </p:nvSpPr>
            <p:spPr bwMode="auto">
              <a:xfrm>
                <a:off x="13425" y="4495"/>
                <a:ext cx="2315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机理与数据模型</a:t>
                </a:r>
              </a:p>
            </p:txBody>
          </p:sp>
          <p:sp>
            <p:nvSpPr>
              <p:cNvPr id="132" name="文本框 62"/>
              <p:cNvSpPr txBox="1">
                <a:spLocks noChangeArrowheads="1"/>
              </p:cNvSpPr>
              <p:nvPr/>
            </p:nvSpPr>
            <p:spPr bwMode="auto">
              <a:xfrm>
                <a:off x="15900" y="4495"/>
                <a:ext cx="2095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信息模型</a:t>
                </a:r>
              </a:p>
            </p:txBody>
          </p:sp>
          <p:sp>
            <p:nvSpPr>
              <p:cNvPr id="133" name="文本框 63"/>
              <p:cNvSpPr txBox="1">
                <a:spLocks noChangeArrowheads="1"/>
              </p:cNvSpPr>
              <p:nvPr/>
            </p:nvSpPr>
            <p:spPr bwMode="auto">
              <a:xfrm>
                <a:off x="13520" y="6835"/>
                <a:ext cx="2095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00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34" name="文本框 64"/>
              <p:cNvSpPr txBox="1">
                <a:spLocks noChangeArrowheads="1"/>
              </p:cNvSpPr>
              <p:nvPr/>
            </p:nvSpPr>
            <p:spPr bwMode="auto">
              <a:xfrm>
                <a:off x="15933" y="6850"/>
                <a:ext cx="2095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人工智能框架</a:t>
                </a:r>
              </a:p>
            </p:txBody>
          </p:sp>
          <p:sp>
            <p:nvSpPr>
              <p:cNvPr id="135" name="文本框 65"/>
              <p:cNvSpPr txBox="1">
                <a:spLocks noChangeArrowheads="1"/>
              </p:cNvSpPr>
              <p:nvPr/>
            </p:nvSpPr>
            <p:spPr bwMode="auto">
              <a:xfrm>
                <a:off x="13475" y="6848"/>
                <a:ext cx="2303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实时流计算框架</a:t>
                </a:r>
              </a:p>
            </p:txBody>
          </p:sp>
          <p:sp>
            <p:nvSpPr>
              <p:cNvPr id="136" name="文本框 66"/>
              <p:cNvSpPr txBox="1">
                <a:spLocks noChangeArrowheads="1"/>
              </p:cNvSpPr>
              <p:nvPr/>
            </p:nvSpPr>
            <p:spPr bwMode="auto">
              <a:xfrm>
                <a:off x="13485" y="6105"/>
                <a:ext cx="4965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直观、易用数据分析和呈现工具</a:t>
                </a:r>
              </a:p>
            </p:txBody>
          </p:sp>
          <p:sp>
            <p:nvSpPr>
              <p:cNvPr id="137" name="文本框 67"/>
              <p:cNvSpPr txBox="1">
                <a:spLocks noChangeArrowheads="1"/>
              </p:cNvSpPr>
              <p:nvPr/>
            </p:nvSpPr>
            <p:spPr bwMode="auto">
              <a:xfrm>
                <a:off x="13450" y="7505"/>
                <a:ext cx="4965" cy="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面向工业需求的定制化数据管理工具</a:t>
                </a:r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13693" y="3416"/>
                <a:ext cx="2068" cy="2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13681" y="5684"/>
                <a:ext cx="2068" cy="2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13593" y="8484"/>
                <a:ext cx="2518" cy="46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13608" y="5440"/>
                <a:ext cx="2168" cy="5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13648" y="3191"/>
                <a:ext cx="2168" cy="51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13981" y="3364"/>
                <a:ext cx="1635" cy="2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44" name="文本框 109"/>
              <p:cNvSpPr txBox="1">
                <a:spLocks noChangeArrowheads="1"/>
              </p:cNvSpPr>
              <p:nvPr/>
            </p:nvSpPr>
            <p:spPr bwMode="auto">
              <a:xfrm>
                <a:off x="13665" y="3116"/>
                <a:ext cx="2135" cy="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工业数据建模</a:t>
                </a: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13608" y="5421"/>
                <a:ext cx="2503" cy="54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46" name="文本框 111"/>
              <p:cNvSpPr txBox="1">
                <a:spLocks noChangeArrowheads="1"/>
              </p:cNvSpPr>
              <p:nvPr/>
            </p:nvSpPr>
            <p:spPr bwMode="auto">
              <a:xfrm>
                <a:off x="13580" y="5381"/>
                <a:ext cx="2558" cy="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工业数据管理与分析</a:t>
                </a:r>
              </a:p>
            </p:txBody>
          </p:sp>
          <p:sp>
            <p:nvSpPr>
              <p:cNvPr id="147" name="文本框 112"/>
              <p:cNvSpPr txBox="1">
                <a:spLocks noChangeArrowheads="1"/>
              </p:cNvSpPr>
              <p:nvPr/>
            </p:nvSpPr>
            <p:spPr bwMode="auto">
              <a:xfrm>
                <a:off x="13640" y="8428"/>
                <a:ext cx="1742" cy="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工业边缘</a:t>
                </a:r>
              </a:p>
            </p:txBody>
          </p:sp>
        </p:grpSp>
      </p:grpSp>
      <p:sp>
        <p:nvSpPr>
          <p:cNvPr id="222" name="文本框 8"/>
          <p:cNvSpPr txBox="1">
            <a:spLocks noChangeArrowheads="1"/>
          </p:cNvSpPr>
          <p:nvPr/>
        </p:nvSpPr>
        <p:spPr bwMode="auto">
          <a:xfrm>
            <a:off x="529317" y="987424"/>
            <a:ext cx="7574280" cy="789940"/>
          </a:xfrm>
          <a:prstGeom prst="rect">
            <a:avLst/>
          </a:prstGeom>
          <a:gradFill rotWithShape="1">
            <a:gsLst>
              <a:gs pos="52000">
                <a:srgbClr val="00B0F0">
                  <a:lumMod val="98000"/>
                  <a:alpha val="29000"/>
                </a:srgbClr>
              </a:gs>
              <a:gs pos="100000">
                <a:srgbClr val="00B0F0">
                  <a:alpha val="24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5000">
                  <a:srgbClr val="00B0F0">
                    <a:alpha val="23000"/>
                  </a:srgbClr>
                </a:gs>
                <a:gs pos="63000">
                  <a:srgbClr val="00B0F0">
                    <a:alpha val="16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工业互联网平台关键技术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与应用开发（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aPaaS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如何提供工业模型沉淀、集成与管理成平台的能力？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如何提供敏捷高效的新型开发工具？（</a:t>
            </a:r>
            <a:r>
              <a:rPr lang="zh-CN" altLang="en-US" sz="16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低代码开发平台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0887" y="1883911"/>
            <a:ext cx="7740381" cy="4586287"/>
            <a:chOff x="144145" y="2014538"/>
            <a:chExt cx="7259659" cy="4586287"/>
          </a:xfrm>
        </p:grpSpPr>
        <p:grpSp>
          <p:nvGrpSpPr>
            <p:cNvPr id="148" name="组合 43"/>
            <p:cNvGrpSpPr/>
            <p:nvPr/>
          </p:nvGrpSpPr>
          <p:grpSpPr bwMode="auto">
            <a:xfrm>
              <a:off x="144145" y="2014538"/>
              <a:ext cx="7259659" cy="4586287"/>
              <a:chOff x="226" y="2507"/>
              <a:chExt cx="11433" cy="7887"/>
            </a:xfrm>
          </p:grpSpPr>
          <p:sp>
            <p:nvSpPr>
              <p:cNvPr id="149" name="圆角矩形 148"/>
              <p:cNvSpPr/>
              <p:nvPr/>
            </p:nvSpPr>
            <p:spPr>
              <a:xfrm>
                <a:off x="484" y="4669"/>
                <a:ext cx="11175" cy="3538"/>
              </a:xfrm>
              <a:prstGeom prst="roundRect">
                <a:avLst>
                  <a:gd name="adj" fmla="val 7182"/>
                </a:avLst>
              </a:prstGeom>
              <a:solidFill>
                <a:srgbClr val="4E60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1919" y="7123"/>
                <a:ext cx="9060" cy="928"/>
              </a:xfrm>
              <a:prstGeom prst="rect">
                <a:avLst/>
              </a:prstGeom>
              <a:solidFill>
                <a:srgbClr val="D76E4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51" name="圆角矩形 150"/>
              <p:cNvSpPr/>
              <p:nvPr/>
            </p:nvSpPr>
            <p:spPr>
              <a:xfrm>
                <a:off x="484" y="3165"/>
                <a:ext cx="11175" cy="1313"/>
              </a:xfrm>
              <a:prstGeom prst="roundRect">
                <a:avLst>
                  <a:gd name="adj" fmla="val 7182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grpSp>
            <p:nvGrpSpPr>
              <p:cNvPr id="152" name="组合 11"/>
              <p:cNvGrpSpPr/>
              <p:nvPr/>
            </p:nvGrpSpPr>
            <p:grpSpPr bwMode="auto">
              <a:xfrm>
                <a:off x="484" y="9289"/>
                <a:ext cx="11175" cy="1105"/>
                <a:chOff x="2293620" y="5433002"/>
                <a:chExt cx="7096010" cy="701097"/>
              </a:xfrm>
            </p:grpSpPr>
            <p:sp>
              <p:nvSpPr>
                <p:cNvPr id="217" name="矩形 216"/>
                <p:cNvSpPr/>
                <p:nvPr/>
              </p:nvSpPr>
              <p:spPr>
                <a:xfrm>
                  <a:off x="2293627" y="5432587"/>
                  <a:ext cx="7096299" cy="701512"/>
                </a:xfrm>
                <a:prstGeom prst="rect">
                  <a:avLst/>
                </a:prstGeom>
                <a:solidFill>
                  <a:srgbClr val="C2CED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latin typeface="微软雅黑" panose="020B0502040204020203" pitchFamily="34" charset="-122"/>
                    <a:ea typeface="微软雅黑" panose="020B0502040204020203" pitchFamily="34" charset="-122"/>
                  </a:endParaRPr>
                </a:p>
              </p:txBody>
            </p:sp>
            <p:sp>
              <p:nvSpPr>
                <p:cNvPr id="218" name="圆角矩形 217"/>
                <p:cNvSpPr/>
                <p:nvPr/>
              </p:nvSpPr>
              <p:spPr>
                <a:xfrm>
                  <a:off x="2350778" y="5472426"/>
                  <a:ext cx="6978821" cy="621835"/>
                </a:xfrm>
                <a:prstGeom prst="roundRect">
                  <a:avLst/>
                </a:prstGeom>
                <a:solidFill>
                  <a:srgbClr val="5770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latin typeface="微软雅黑" panose="020B0502040204020203" pitchFamily="34" charset="-122"/>
                    <a:ea typeface="微软雅黑" panose="020B0502040204020203" pitchFamily="34" charset="-122"/>
                  </a:endParaRPr>
                </a:p>
              </p:txBody>
            </p:sp>
            <p:sp>
              <p:nvSpPr>
                <p:cNvPr id="219" name="矩形 218"/>
                <p:cNvSpPr/>
                <p:nvPr/>
              </p:nvSpPr>
              <p:spPr>
                <a:xfrm>
                  <a:off x="3384267" y="5593675"/>
                  <a:ext cx="1624052" cy="377604"/>
                </a:xfrm>
                <a:prstGeom prst="rect">
                  <a:avLst/>
                </a:prstGeom>
                <a:solidFill>
                  <a:srgbClr val="C2CED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latin typeface="微软雅黑" panose="020B0502040204020203" pitchFamily="34" charset="-122"/>
                    <a:ea typeface="微软雅黑" panose="020B0502040204020203" pitchFamily="34" charset="-122"/>
                  </a:endParaRPr>
                </a:p>
              </p:txBody>
            </p:sp>
            <p:sp>
              <p:nvSpPr>
                <p:cNvPr id="220" name="矩形 219"/>
                <p:cNvSpPr/>
                <p:nvPr/>
              </p:nvSpPr>
              <p:spPr>
                <a:xfrm>
                  <a:off x="5346465" y="5593675"/>
                  <a:ext cx="1624052" cy="377604"/>
                </a:xfrm>
                <a:prstGeom prst="rect">
                  <a:avLst/>
                </a:prstGeom>
                <a:solidFill>
                  <a:srgbClr val="C2CED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latin typeface="微软雅黑" panose="020B0502040204020203" pitchFamily="34" charset="-122"/>
                    <a:ea typeface="微软雅黑" panose="020B0502040204020203" pitchFamily="34" charset="-122"/>
                  </a:endParaRPr>
                </a:p>
              </p:txBody>
            </p:sp>
            <p:sp>
              <p:nvSpPr>
                <p:cNvPr id="221" name="矩形 220"/>
                <p:cNvSpPr/>
                <p:nvPr/>
              </p:nvSpPr>
              <p:spPr>
                <a:xfrm>
                  <a:off x="7326125" y="5593675"/>
                  <a:ext cx="1624053" cy="377604"/>
                </a:xfrm>
                <a:prstGeom prst="rect">
                  <a:avLst/>
                </a:prstGeom>
                <a:solidFill>
                  <a:srgbClr val="C2CED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latin typeface="微软雅黑" panose="020B0502040204020203" pitchFamily="34" charset="-122"/>
                    <a:ea typeface="微软雅黑" panose="020B0502040204020203" pitchFamily="34" charset="-122"/>
                  </a:endParaRPr>
                </a:p>
              </p:txBody>
            </p:sp>
          </p:grpSp>
          <p:sp>
            <p:nvSpPr>
              <p:cNvPr id="153" name="矩形 152"/>
              <p:cNvSpPr/>
              <p:nvPr/>
            </p:nvSpPr>
            <p:spPr>
              <a:xfrm>
                <a:off x="1904" y="6031"/>
                <a:ext cx="9060" cy="39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3024" y="3670"/>
                <a:ext cx="1058" cy="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1904" y="6515"/>
                <a:ext cx="9060" cy="4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1924" y="3670"/>
                <a:ext cx="1060" cy="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57" name="矩形 156"/>
              <p:cNvSpPr/>
              <p:nvPr/>
            </p:nvSpPr>
            <p:spPr>
              <a:xfrm>
                <a:off x="5224" y="3670"/>
                <a:ext cx="1058" cy="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58" name="矩形 157"/>
              <p:cNvSpPr/>
              <p:nvPr/>
            </p:nvSpPr>
            <p:spPr>
              <a:xfrm>
                <a:off x="4124" y="3670"/>
                <a:ext cx="1058" cy="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7774" y="3670"/>
                <a:ext cx="1060" cy="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6624" y="3670"/>
                <a:ext cx="1060" cy="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61" name="矩形 160"/>
              <p:cNvSpPr/>
              <p:nvPr/>
            </p:nvSpPr>
            <p:spPr>
              <a:xfrm>
                <a:off x="10074" y="3670"/>
                <a:ext cx="1060" cy="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8924" y="3670"/>
                <a:ext cx="1060" cy="71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400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64" name="圆角矩形 163"/>
              <p:cNvSpPr/>
              <p:nvPr/>
            </p:nvSpPr>
            <p:spPr>
              <a:xfrm>
                <a:off x="1842" y="3244"/>
                <a:ext cx="4535" cy="118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65" name="圆角矩形 164"/>
              <p:cNvSpPr/>
              <p:nvPr/>
            </p:nvSpPr>
            <p:spPr>
              <a:xfrm>
                <a:off x="6537" y="3244"/>
                <a:ext cx="4755" cy="118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66" name="文本框 68"/>
              <p:cNvSpPr txBox="1">
                <a:spLocks noChangeArrowheads="1"/>
              </p:cNvSpPr>
              <p:nvPr/>
            </p:nvSpPr>
            <p:spPr bwMode="auto">
              <a:xfrm>
                <a:off x="2202" y="9617"/>
                <a:ext cx="2557" cy="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设备接入</a:t>
                </a:r>
              </a:p>
            </p:txBody>
          </p:sp>
          <p:sp>
            <p:nvSpPr>
              <p:cNvPr id="167" name="文本框 69"/>
              <p:cNvSpPr txBox="1">
                <a:spLocks noChangeArrowheads="1"/>
              </p:cNvSpPr>
              <p:nvPr/>
            </p:nvSpPr>
            <p:spPr bwMode="auto">
              <a:xfrm>
                <a:off x="5324" y="9599"/>
                <a:ext cx="2555" cy="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协议解析</a:t>
                </a:r>
              </a:p>
            </p:txBody>
          </p:sp>
          <p:sp>
            <p:nvSpPr>
              <p:cNvPr id="168" name="文本框 70"/>
              <p:cNvSpPr txBox="1">
                <a:spLocks noChangeArrowheads="1"/>
              </p:cNvSpPr>
              <p:nvPr/>
            </p:nvSpPr>
            <p:spPr bwMode="auto">
              <a:xfrm>
                <a:off x="8382" y="9617"/>
                <a:ext cx="2557" cy="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边缘数据处理</a:t>
                </a:r>
              </a:p>
            </p:txBody>
          </p:sp>
          <p:sp>
            <p:nvSpPr>
              <p:cNvPr id="169" name="文本框 75"/>
              <p:cNvSpPr txBox="1">
                <a:spLocks noChangeArrowheads="1"/>
              </p:cNvSpPr>
              <p:nvPr/>
            </p:nvSpPr>
            <p:spPr bwMode="auto">
              <a:xfrm>
                <a:off x="1964" y="3624"/>
                <a:ext cx="1058" cy="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设计</a:t>
                </a:r>
                <a:endParaRPr lang="en-US" altLang="zh-CN" sz="1000" b="1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APP</a:t>
                </a:r>
              </a:p>
            </p:txBody>
          </p:sp>
          <p:sp>
            <p:nvSpPr>
              <p:cNvPr id="170" name="文本框 76"/>
              <p:cNvSpPr txBox="1">
                <a:spLocks noChangeArrowheads="1"/>
              </p:cNvSpPr>
              <p:nvPr/>
            </p:nvSpPr>
            <p:spPr bwMode="auto">
              <a:xfrm>
                <a:off x="3024" y="3642"/>
                <a:ext cx="1058" cy="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生产</a:t>
                </a:r>
                <a:endParaRPr lang="en-US" altLang="zh-CN" sz="1000" b="1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APP</a:t>
                </a:r>
              </a:p>
            </p:txBody>
          </p:sp>
          <p:sp>
            <p:nvSpPr>
              <p:cNvPr id="171" name="文本框 77"/>
              <p:cNvSpPr txBox="1">
                <a:spLocks noChangeArrowheads="1"/>
              </p:cNvSpPr>
              <p:nvPr/>
            </p:nvSpPr>
            <p:spPr bwMode="auto">
              <a:xfrm>
                <a:off x="4122" y="3624"/>
                <a:ext cx="1057" cy="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管理</a:t>
                </a:r>
                <a:endParaRPr lang="en-US" altLang="zh-CN" sz="1000" b="1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APP</a:t>
                </a:r>
              </a:p>
            </p:txBody>
          </p:sp>
          <p:sp>
            <p:nvSpPr>
              <p:cNvPr id="172" name="文本框 78"/>
              <p:cNvSpPr txBox="1">
                <a:spLocks noChangeArrowheads="1"/>
              </p:cNvSpPr>
              <p:nvPr/>
            </p:nvSpPr>
            <p:spPr bwMode="auto">
              <a:xfrm>
                <a:off x="5202" y="3642"/>
                <a:ext cx="1057" cy="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服务</a:t>
                </a:r>
                <a:endParaRPr lang="en-US" altLang="zh-CN" sz="1000" b="1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APP</a:t>
                </a:r>
              </a:p>
            </p:txBody>
          </p:sp>
          <p:sp>
            <p:nvSpPr>
              <p:cNvPr id="173" name="文本框 79"/>
              <p:cNvSpPr txBox="1">
                <a:spLocks noChangeArrowheads="1"/>
              </p:cNvSpPr>
              <p:nvPr/>
            </p:nvSpPr>
            <p:spPr bwMode="auto">
              <a:xfrm>
                <a:off x="6512" y="3672"/>
                <a:ext cx="1245" cy="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设备状态分析</a:t>
                </a:r>
              </a:p>
            </p:txBody>
          </p:sp>
          <p:sp>
            <p:nvSpPr>
              <p:cNvPr id="174" name="文本框 80"/>
              <p:cNvSpPr txBox="1">
                <a:spLocks noChangeArrowheads="1"/>
              </p:cNvSpPr>
              <p:nvPr/>
            </p:nvSpPr>
            <p:spPr bwMode="auto">
              <a:xfrm>
                <a:off x="7717" y="3649"/>
                <a:ext cx="1245" cy="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供应链分析</a:t>
                </a:r>
              </a:p>
            </p:txBody>
          </p:sp>
          <p:sp>
            <p:nvSpPr>
              <p:cNvPr id="175" name="文本框 81"/>
              <p:cNvSpPr txBox="1">
                <a:spLocks noChangeArrowheads="1"/>
              </p:cNvSpPr>
              <p:nvPr/>
            </p:nvSpPr>
            <p:spPr bwMode="auto">
              <a:xfrm>
                <a:off x="8849" y="3649"/>
                <a:ext cx="1245" cy="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能耗分析优化</a:t>
                </a:r>
              </a:p>
            </p:txBody>
          </p:sp>
          <p:sp>
            <p:nvSpPr>
              <p:cNvPr id="176" name="文本框 82"/>
              <p:cNvSpPr txBox="1">
                <a:spLocks noChangeArrowheads="1"/>
              </p:cNvSpPr>
              <p:nvPr/>
            </p:nvSpPr>
            <p:spPr bwMode="auto">
              <a:xfrm>
                <a:off x="9992" y="3832"/>
                <a:ext cx="1245" cy="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… …</a:t>
                </a:r>
              </a:p>
            </p:txBody>
          </p:sp>
          <p:grpSp>
            <p:nvGrpSpPr>
              <p:cNvPr id="177" name="组合 11"/>
              <p:cNvGrpSpPr/>
              <p:nvPr/>
            </p:nvGrpSpPr>
            <p:grpSpPr bwMode="auto">
              <a:xfrm>
                <a:off x="483" y="2507"/>
                <a:ext cx="11081" cy="635"/>
                <a:chOff x="483" y="2411"/>
                <a:chExt cx="11081" cy="635"/>
              </a:xfrm>
            </p:grpSpPr>
            <p:sp>
              <p:nvSpPr>
                <p:cNvPr id="208" name="圆角矩形 207"/>
                <p:cNvSpPr/>
                <p:nvPr/>
              </p:nvSpPr>
              <p:spPr>
                <a:xfrm>
                  <a:off x="6609" y="2414"/>
                  <a:ext cx="4955" cy="622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微软雅黑" panose="020B0502040204020203" pitchFamily="34" charset="-122"/>
                    <a:ea typeface="微软雅黑" panose="020B0502040204020203" pitchFamily="34" charset="-122"/>
                  </a:endParaRPr>
                </a:p>
              </p:txBody>
            </p:sp>
            <p:grpSp>
              <p:nvGrpSpPr>
                <p:cNvPr id="209" name="组合 9"/>
                <p:cNvGrpSpPr/>
                <p:nvPr/>
              </p:nvGrpSpPr>
              <p:grpSpPr bwMode="auto">
                <a:xfrm>
                  <a:off x="483" y="2411"/>
                  <a:ext cx="5896" cy="635"/>
                  <a:chOff x="1595" y="1858"/>
                  <a:chExt cx="4560" cy="635"/>
                </a:xfrm>
              </p:grpSpPr>
              <p:sp>
                <p:nvSpPr>
                  <p:cNvPr id="211" name="圆角矩形 210"/>
                  <p:cNvSpPr/>
                  <p:nvPr/>
                </p:nvSpPr>
                <p:spPr>
                  <a:xfrm>
                    <a:off x="4626" y="1874"/>
                    <a:ext cx="1529" cy="62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zh-CN" altLang="en-US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2040204020203" pitchFamily="34" charset="-122"/>
                      <a:ea typeface="微软雅黑" panose="020B0502040204020203" pitchFamily="34" charset="-122"/>
                    </a:endParaRPr>
                  </a:p>
                </p:txBody>
              </p:sp>
              <p:sp>
                <p:nvSpPr>
                  <p:cNvPr id="212" name="圆角矩形 211"/>
                  <p:cNvSpPr/>
                  <p:nvPr/>
                </p:nvSpPr>
                <p:spPr>
                  <a:xfrm>
                    <a:off x="3110" y="1858"/>
                    <a:ext cx="1369" cy="62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zh-CN" altLang="en-US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2040204020203" pitchFamily="34" charset="-122"/>
                      <a:ea typeface="微软雅黑" panose="020B0502040204020203" pitchFamily="34" charset="-122"/>
                    </a:endParaRPr>
                  </a:p>
                </p:txBody>
              </p:sp>
              <p:sp>
                <p:nvSpPr>
                  <p:cNvPr id="213" name="圆角矩形 212"/>
                  <p:cNvSpPr/>
                  <p:nvPr/>
                </p:nvSpPr>
                <p:spPr>
                  <a:xfrm>
                    <a:off x="1600" y="1858"/>
                    <a:ext cx="1363" cy="62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zh-CN" altLang="en-US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latin typeface="微软雅黑" panose="020B0502040204020203" pitchFamily="34" charset="-122"/>
                      <a:ea typeface="微软雅黑" panose="020B0502040204020203" pitchFamily="34" charset="-122"/>
                    </a:endParaRPr>
                  </a:p>
                </p:txBody>
              </p:sp>
              <p:sp>
                <p:nvSpPr>
                  <p:cNvPr id="214" name="文本框 8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43" y="1945"/>
                    <a:ext cx="1512" cy="5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90204" pitchFamily="34" charset="0"/>
                      <a:buChar char="•"/>
                      <a:defRPr sz="2800"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 sz="2400"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 sz="2000"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1400" b="1">
                        <a:solidFill>
                          <a:schemeClr val="tx1"/>
                        </a:solidFill>
                        <a:latin typeface="微软雅黑" panose="020B0502040204020203" pitchFamily="34" charset="-122"/>
                        <a:ea typeface="微软雅黑" panose="020B0502040204020203" pitchFamily="34" charset="-122"/>
                      </a:rPr>
                      <a:t>协作企业</a:t>
                    </a:r>
                  </a:p>
                </p:txBody>
              </p:sp>
              <p:sp>
                <p:nvSpPr>
                  <p:cNvPr id="215" name="文本框 8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18" y="1938"/>
                    <a:ext cx="1362" cy="5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90204" pitchFamily="34" charset="0"/>
                      <a:buChar char="•"/>
                      <a:defRPr sz="2800"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 sz="2400"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 sz="2000"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1400" b="1">
                        <a:solidFill>
                          <a:schemeClr val="tx1"/>
                        </a:solidFill>
                        <a:latin typeface="微软雅黑" panose="020B0502040204020203" pitchFamily="34" charset="-122"/>
                        <a:ea typeface="微软雅黑" panose="020B0502040204020203" pitchFamily="34" charset="-122"/>
                      </a:rPr>
                      <a:t>消费者</a:t>
                    </a:r>
                  </a:p>
                </p:txBody>
              </p:sp>
              <p:sp>
                <p:nvSpPr>
                  <p:cNvPr id="216" name="文本框 8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20" y="1938"/>
                    <a:ext cx="1365" cy="5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90204" pitchFamily="34" charset="0"/>
                      <a:buChar char="•"/>
                      <a:defRPr sz="2800"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 sz="2400"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 sz="2000"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5pPr>
                    <a:lvl6pPr marL="25146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6pPr>
                    <a:lvl7pPr marL="29718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7pPr>
                    <a:lvl8pPr marL="34290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8pPr>
                    <a:lvl9pPr marL="3886200" indent="-228600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90204" pitchFamily="34" charset="0"/>
                      <a:buChar char="•"/>
                      <a:defRPr>
                        <a:solidFill>
                          <a:srgbClr val="0070C0"/>
                        </a:solidFill>
                        <a:latin typeface="等线" panose="02010600030101010101" pitchFamily="2" charset="-122"/>
                        <a:ea typeface="等线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1400" b="1">
                        <a:solidFill>
                          <a:schemeClr val="tx1"/>
                        </a:solidFill>
                        <a:latin typeface="微软雅黑" panose="020B0502040204020203" pitchFamily="34" charset="-122"/>
                        <a:ea typeface="微软雅黑" panose="020B0502040204020203" pitchFamily="34" charset="-122"/>
                      </a:rPr>
                      <a:t>供应链</a:t>
                    </a:r>
                  </a:p>
                </p:txBody>
              </p:sp>
            </p:grpSp>
            <p:sp>
              <p:nvSpPr>
                <p:cNvPr id="210" name="文本框 86"/>
                <p:cNvSpPr txBox="1">
                  <a:spLocks noChangeArrowheads="1"/>
                </p:cNvSpPr>
                <p:nvPr/>
              </p:nvSpPr>
              <p:spPr bwMode="auto">
                <a:xfrm>
                  <a:off x="6669" y="2492"/>
                  <a:ext cx="4853" cy="5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90204" pitchFamily="34" charset="0"/>
                    <a:buChar char="•"/>
                    <a:defRPr sz="2800"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400"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000"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400" b="1">
                      <a:solidFill>
                        <a:schemeClr val="tx1"/>
                      </a:solidFill>
                      <a:latin typeface="微软雅黑" panose="020B0502040204020203" pitchFamily="34" charset="-122"/>
                      <a:ea typeface="微软雅黑" panose="020B0502040204020203" pitchFamily="34" charset="-122"/>
                    </a:rPr>
                    <a:t>开发者</a:t>
                  </a:r>
                </a:p>
              </p:txBody>
            </p:sp>
          </p:grpSp>
          <p:sp>
            <p:nvSpPr>
              <p:cNvPr id="178" name="文本框 87"/>
              <p:cNvSpPr txBox="1">
                <a:spLocks noChangeArrowheads="1"/>
              </p:cNvSpPr>
              <p:nvPr/>
            </p:nvSpPr>
            <p:spPr bwMode="auto">
              <a:xfrm>
                <a:off x="669" y="9637"/>
                <a:ext cx="1173" cy="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边缘层</a:t>
                </a:r>
              </a:p>
            </p:txBody>
          </p:sp>
          <p:sp>
            <p:nvSpPr>
              <p:cNvPr id="179" name="文本框 89"/>
              <p:cNvSpPr txBox="1">
                <a:spLocks noChangeArrowheads="1"/>
              </p:cNvSpPr>
              <p:nvPr/>
            </p:nvSpPr>
            <p:spPr bwMode="auto">
              <a:xfrm>
                <a:off x="226" y="5851"/>
                <a:ext cx="1825" cy="17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>
                    <a:solidFill>
                      <a:schemeClr val="accent4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平台层</a:t>
                </a:r>
                <a:endParaRPr lang="en-US" altLang="zh-CN" sz="2000" b="1" dirty="0">
                  <a:solidFill>
                    <a:schemeClr val="accent4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>
                    <a:solidFill>
                      <a:schemeClr val="accent4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（工业</a:t>
                </a:r>
                <a:r>
                  <a:rPr lang="en-US" altLang="zh-CN" sz="2000" b="1" dirty="0">
                    <a:solidFill>
                      <a:schemeClr val="accent4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PaaS</a:t>
                </a:r>
                <a:r>
                  <a:rPr lang="zh-CN" altLang="en-US" sz="2000" b="1" dirty="0">
                    <a:solidFill>
                      <a:schemeClr val="accent4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）</a:t>
                </a:r>
              </a:p>
            </p:txBody>
          </p:sp>
          <p:sp>
            <p:nvSpPr>
              <p:cNvPr id="180" name="文本框 90"/>
              <p:cNvSpPr txBox="1">
                <a:spLocks noChangeArrowheads="1"/>
              </p:cNvSpPr>
              <p:nvPr/>
            </p:nvSpPr>
            <p:spPr bwMode="auto">
              <a:xfrm>
                <a:off x="252" y="3472"/>
                <a:ext cx="1822" cy="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应用层</a:t>
                </a:r>
                <a:endParaRPr lang="en-US" altLang="zh-CN" sz="1200" b="1">
                  <a:solidFill>
                    <a:schemeClr val="tx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（工业</a:t>
                </a:r>
                <a:r>
                  <a:rPr lang="en-US" altLang="zh-CN" sz="12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SaaS</a:t>
                </a:r>
                <a:r>
                  <a:rPr lang="zh-CN" altLang="en-US" sz="12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）</a:t>
                </a:r>
              </a:p>
            </p:txBody>
          </p:sp>
          <p:grpSp>
            <p:nvGrpSpPr>
              <p:cNvPr id="181" name="组合 2"/>
              <p:cNvGrpSpPr/>
              <p:nvPr/>
            </p:nvGrpSpPr>
            <p:grpSpPr bwMode="auto">
              <a:xfrm>
                <a:off x="484" y="8363"/>
                <a:ext cx="11080" cy="796"/>
                <a:chOff x="260" y="8040"/>
                <a:chExt cx="11080" cy="565"/>
              </a:xfrm>
            </p:grpSpPr>
            <p:sp>
              <p:nvSpPr>
                <p:cNvPr id="204" name="圆角矩形 203"/>
                <p:cNvSpPr/>
                <p:nvPr/>
              </p:nvSpPr>
              <p:spPr>
                <a:xfrm>
                  <a:off x="260" y="8040"/>
                  <a:ext cx="11080" cy="570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latin typeface="微软雅黑" panose="020B0502040204020203" pitchFamily="34" charset="-122"/>
                    <a:ea typeface="微软雅黑" panose="020B0502040204020203" pitchFamily="34" charset="-122"/>
                  </a:endParaRPr>
                </a:p>
              </p:txBody>
            </p:sp>
            <p:sp>
              <p:nvSpPr>
                <p:cNvPr id="205" name="矩形 204"/>
                <p:cNvSpPr/>
                <p:nvPr/>
              </p:nvSpPr>
              <p:spPr>
                <a:xfrm>
                  <a:off x="1460" y="8092"/>
                  <a:ext cx="9280" cy="40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latin typeface="微软雅黑" panose="020B0502040204020203" pitchFamily="34" charset="-122"/>
                    <a:ea typeface="微软雅黑" panose="020B0502040204020203" pitchFamily="34" charset="-122"/>
                  </a:endParaRPr>
                </a:p>
              </p:txBody>
            </p:sp>
            <p:sp>
              <p:nvSpPr>
                <p:cNvPr id="206" name="文本框 88"/>
                <p:cNvSpPr txBox="1">
                  <a:spLocks noChangeArrowheads="1"/>
                </p:cNvSpPr>
                <p:nvPr/>
              </p:nvSpPr>
              <p:spPr bwMode="auto">
                <a:xfrm>
                  <a:off x="260" y="8123"/>
                  <a:ext cx="1185" cy="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90204" pitchFamily="34" charset="0"/>
                    <a:buChar char="•"/>
                    <a:defRPr sz="2800"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400"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000"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400" b="1">
                      <a:solidFill>
                        <a:schemeClr val="tx1"/>
                      </a:solidFill>
                      <a:latin typeface="微软雅黑" panose="020B0502040204020203" pitchFamily="34" charset="-122"/>
                      <a:ea typeface="微软雅黑" panose="020B0502040204020203" pitchFamily="34" charset="-122"/>
                    </a:rPr>
                    <a:t>IaaS</a:t>
                  </a:r>
                  <a:r>
                    <a:rPr lang="zh-CN" altLang="en-US" sz="1400" b="1">
                      <a:solidFill>
                        <a:schemeClr val="tx1"/>
                      </a:solidFill>
                      <a:latin typeface="微软雅黑" panose="020B0502040204020203" pitchFamily="34" charset="-122"/>
                      <a:ea typeface="微软雅黑" panose="020B0502040204020203" pitchFamily="34" charset="-122"/>
                    </a:rPr>
                    <a:t>层</a:t>
                  </a:r>
                </a:p>
              </p:txBody>
            </p:sp>
            <p:sp>
              <p:nvSpPr>
                <p:cNvPr id="207" name="文本框 91"/>
                <p:cNvSpPr txBox="1">
                  <a:spLocks noChangeArrowheads="1"/>
                </p:cNvSpPr>
                <p:nvPr/>
              </p:nvSpPr>
              <p:spPr bwMode="auto">
                <a:xfrm>
                  <a:off x="1460" y="8120"/>
                  <a:ext cx="9295" cy="3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90204" pitchFamily="34" charset="0"/>
                    <a:buChar char="•"/>
                    <a:defRPr sz="2800"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400"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 sz="2000"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90204" pitchFamily="34" charset="0"/>
                    <a:buChar char="•"/>
                    <a:defRPr>
                      <a:solidFill>
                        <a:srgbClr val="0070C0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400">
                      <a:solidFill>
                        <a:schemeClr val="tx1"/>
                      </a:solidFill>
                      <a:latin typeface="微软雅黑" panose="020B0502040204020203" pitchFamily="34" charset="-122"/>
                      <a:ea typeface="微软雅黑" panose="020B0502040204020203" pitchFamily="34" charset="-122"/>
                    </a:rPr>
                    <a:t>云基础设施（服务器、存储、网络、虚拟化）</a:t>
                  </a:r>
                </a:p>
              </p:txBody>
            </p:sp>
          </p:grpSp>
          <p:sp>
            <p:nvSpPr>
              <p:cNvPr id="182" name="文本框 92"/>
              <p:cNvSpPr txBox="1">
                <a:spLocks noChangeArrowheads="1"/>
              </p:cNvSpPr>
              <p:nvPr/>
            </p:nvSpPr>
            <p:spPr bwMode="auto">
              <a:xfrm>
                <a:off x="1964" y="6494"/>
                <a:ext cx="8975" cy="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工业大数据系统</a:t>
                </a:r>
                <a:r>
                  <a:rPr lang="zh-CN" altLang="en-US" sz="1200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（工业数据清洗、管理、分析、可视化等）</a:t>
                </a:r>
              </a:p>
            </p:txBody>
          </p:sp>
          <p:sp>
            <p:nvSpPr>
              <p:cNvPr id="183" name="文本框 93"/>
              <p:cNvSpPr txBox="1">
                <a:spLocks noChangeArrowheads="1"/>
              </p:cNvSpPr>
              <p:nvPr/>
            </p:nvSpPr>
            <p:spPr bwMode="auto">
              <a:xfrm>
                <a:off x="2107" y="5968"/>
                <a:ext cx="8975" cy="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工业数据建模和分析</a:t>
                </a:r>
                <a:r>
                  <a:rPr lang="zh-CN" altLang="en-US" sz="1200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（机理建模、机器学习、可视化）</a:t>
                </a:r>
              </a:p>
            </p:txBody>
          </p:sp>
          <p:sp>
            <p:nvSpPr>
              <p:cNvPr id="184" name="矩形 183"/>
              <p:cNvSpPr/>
              <p:nvPr/>
            </p:nvSpPr>
            <p:spPr>
              <a:xfrm>
                <a:off x="1904" y="4885"/>
                <a:ext cx="4478" cy="1018"/>
              </a:xfrm>
              <a:prstGeom prst="rect">
                <a:avLst/>
              </a:prstGeom>
              <a:solidFill>
                <a:srgbClr val="D76E4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6487" y="4885"/>
                <a:ext cx="4478" cy="1018"/>
              </a:xfrm>
              <a:prstGeom prst="rect">
                <a:avLst/>
              </a:prstGeom>
              <a:solidFill>
                <a:srgbClr val="D76E4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86" name="文本框 94"/>
              <p:cNvSpPr txBox="1">
                <a:spLocks noChangeArrowheads="1"/>
              </p:cNvSpPr>
              <p:nvPr/>
            </p:nvSpPr>
            <p:spPr bwMode="auto">
              <a:xfrm>
                <a:off x="1884" y="4982"/>
                <a:ext cx="4478" cy="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应用开发、</a:t>
                </a:r>
                <a:r>
                  <a:rPr lang="en-US" altLang="zh-CN" sz="1400" b="1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Runtime</a:t>
                </a:r>
                <a:r>
                  <a:rPr lang="zh-CN" altLang="en-US" sz="1400" b="1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适配</a:t>
                </a:r>
                <a:endParaRPr lang="en-US" altLang="zh-CN" sz="1400" b="1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（开发工具、微服务框架）</a:t>
                </a:r>
              </a:p>
            </p:txBody>
          </p:sp>
          <p:sp>
            <p:nvSpPr>
              <p:cNvPr id="187" name="文本框 95"/>
              <p:cNvSpPr txBox="1">
                <a:spLocks noChangeArrowheads="1"/>
              </p:cNvSpPr>
              <p:nvPr/>
            </p:nvSpPr>
            <p:spPr bwMode="auto">
              <a:xfrm>
                <a:off x="6467" y="4982"/>
                <a:ext cx="4615" cy="8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模型、组件标准库</a:t>
                </a:r>
                <a:endParaRPr lang="en-US" altLang="zh-CN" sz="1400" b="1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100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（工业知识组件、算法组件、原理模型组件）</a:t>
                </a:r>
              </a:p>
            </p:txBody>
          </p:sp>
          <p:sp>
            <p:nvSpPr>
              <p:cNvPr id="188" name="文本框 97"/>
              <p:cNvSpPr txBox="1">
                <a:spLocks noChangeArrowheads="1"/>
              </p:cNvSpPr>
              <p:nvPr/>
            </p:nvSpPr>
            <p:spPr bwMode="auto">
              <a:xfrm>
                <a:off x="1637" y="3187"/>
                <a:ext cx="4915" cy="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业务运行</a:t>
                </a:r>
              </a:p>
            </p:txBody>
          </p:sp>
          <p:sp>
            <p:nvSpPr>
              <p:cNvPr id="189" name="文本框 98"/>
              <p:cNvSpPr txBox="1">
                <a:spLocks noChangeArrowheads="1"/>
              </p:cNvSpPr>
              <p:nvPr/>
            </p:nvSpPr>
            <p:spPr bwMode="auto">
              <a:xfrm>
                <a:off x="6474" y="3167"/>
                <a:ext cx="4918" cy="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应用创新</a:t>
                </a:r>
              </a:p>
            </p:txBody>
          </p:sp>
          <p:pic>
            <p:nvPicPr>
              <p:cNvPr id="191" name="图片 190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rgbClr val="D76E4A">
                    <a:tint val="45000"/>
                    <a:satMod val="400000"/>
                  </a:srgbClr>
                </a:duotone>
              </a:blip>
              <a:srcRect l="1" r="-11323" b="60353"/>
              <a:stretch>
                <a:fillRect/>
              </a:stretch>
            </p:blipFill>
            <p:spPr>
              <a:xfrm>
                <a:off x="6196" y="3271"/>
                <a:ext cx="452" cy="206"/>
              </a:xfrm>
              <a:prstGeom prst="rect">
                <a:avLst/>
              </a:prstGeom>
            </p:spPr>
          </p:pic>
          <p:pic>
            <p:nvPicPr>
              <p:cNvPr id="192" name="图片 191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rgbClr val="D76E4A">
                    <a:tint val="45000"/>
                    <a:satMod val="400000"/>
                  </a:srgbClr>
                </a:duotone>
              </a:blip>
              <a:srcRect l="1" r="-11323" b="60353"/>
              <a:stretch>
                <a:fillRect/>
              </a:stretch>
            </p:blipFill>
            <p:spPr>
              <a:xfrm rot="5744691">
                <a:off x="6485" y="3487"/>
                <a:ext cx="452" cy="206"/>
              </a:xfrm>
              <a:prstGeom prst="rect">
                <a:avLst/>
              </a:prstGeom>
            </p:spPr>
          </p:pic>
          <p:pic>
            <p:nvPicPr>
              <p:cNvPr id="193" name="图片 192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rgbClr val="D76E4A">
                    <a:tint val="45000"/>
                    <a:satMod val="400000"/>
                  </a:srgbClr>
                </a:duotone>
              </a:blip>
              <a:srcRect l="1" r="-11323" b="60353"/>
              <a:stretch>
                <a:fillRect/>
              </a:stretch>
            </p:blipFill>
            <p:spPr>
              <a:xfrm rot="10800000">
                <a:off x="6245" y="3793"/>
                <a:ext cx="452" cy="206"/>
              </a:xfrm>
              <a:prstGeom prst="rect">
                <a:avLst/>
              </a:prstGeom>
            </p:spPr>
          </p:pic>
          <p:pic>
            <p:nvPicPr>
              <p:cNvPr id="194" name="图片 193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rgbClr val="D76E4A">
                    <a:tint val="45000"/>
                    <a:satMod val="400000"/>
                  </a:srgbClr>
                </a:duotone>
              </a:blip>
              <a:srcRect l="1" r="-11323" b="60353"/>
              <a:stretch>
                <a:fillRect/>
              </a:stretch>
            </p:blipFill>
            <p:spPr>
              <a:xfrm rot="16615761">
                <a:off x="5961" y="3579"/>
                <a:ext cx="452" cy="205"/>
              </a:xfrm>
              <a:prstGeom prst="rect">
                <a:avLst/>
              </a:prstGeom>
            </p:spPr>
          </p:pic>
          <p:sp>
            <p:nvSpPr>
              <p:cNvPr id="195" name="矩形 194"/>
              <p:cNvSpPr/>
              <p:nvPr/>
            </p:nvSpPr>
            <p:spPr>
              <a:xfrm>
                <a:off x="2007" y="7601"/>
                <a:ext cx="2065" cy="3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6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4262" y="7601"/>
                <a:ext cx="2065" cy="3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6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6517" y="7601"/>
                <a:ext cx="2065" cy="3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6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8772" y="7601"/>
                <a:ext cx="2068" cy="3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 sz="1600"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199" name="文本框 71"/>
              <p:cNvSpPr txBox="1">
                <a:spLocks noChangeArrowheads="1"/>
              </p:cNvSpPr>
              <p:nvPr/>
            </p:nvSpPr>
            <p:spPr bwMode="auto">
              <a:xfrm>
                <a:off x="2007" y="7561"/>
                <a:ext cx="2105" cy="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设备管理</a:t>
                </a:r>
              </a:p>
            </p:txBody>
          </p:sp>
          <p:sp>
            <p:nvSpPr>
              <p:cNvPr id="200" name="文本框 72"/>
              <p:cNvSpPr txBox="1">
                <a:spLocks noChangeArrowheads="1"/>
              </p:cNvSpPr>
              <p:nvPr/>
            </p:nvSpPr>
            <p:spPr bwMode="auto">
              <a:xfrm>
                <a:off x="4284" y="7561"/>
                <a:ext cx="2105" cy="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资源管理</a:t>
                </a:r>
              </a:p>
            </p:txBody>
          </p:sp>
          <p:sp>
            <p:nvSpPr>
              <p:cNvPr id="201" name="文本框 73"/>
              <p:cNvSpPr txBox="1">
                <a:spLocks noChangeArrowheads="1"/>
              </p:cNvSpPr>
              <p:nvPr/>
            </p:nvSpPr>
            <p:spPr bwMode="auto">
              <a:xfrm>
                <a:off x="6507" y="7561"/>
                <a:ext cx="2105" cy="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运维管理</a:t>
                </a:r>
              </a:p>
            </p:txBody>
          </p:sp>
          <p:sp>
            <p:nvSpPr>
              <p:cNvPr id="202" name="文本框 74"/>
              <p:cNvSpPr txBox="1">
                <a:spLocks noChangeArrowheads="1"/>
              </p:cNvSpPr>
              <p:nvPr/>
            </p:nvSpPr>
            <p:spPr bwMode="auto">
              <a:xfrm>
                <a:off x="8644" y="7561"/>
                <a:ext cx="2108" cy="4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chemeClr val="tx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故障恢复</a:t>
                </a:r>
              </a:p>
            </p:txBody>
          </p:sp>
          <p:sp>
            <p:nvSpPr>
              <p:cNvPr id="203" name="文本框 96"/>
              <p:cNvSpPr txBox="1">
                <a:spLocks noChangeArrowheads="1"/>
              </p:cNvSpPr>
              <p:nvPr/>
            </p:nvSpPr>
            <p:spPr bwMode="auto">
              <a:xfrm>
                <a:off x="2778" y="7124"/>
                <a:ext cx="7573" cy="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90204" pitchFamily="34" charset="0"/>
                  <a:buChar char="•"/>
                  <a:defRPr>
                    <a:solidFill>
                      <a:srgbClr val="0070C0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400" b="1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平台资源部署和管理，</a:t>
                </a:r>
                <a:r>
                  <a:rPr lang="zh-CN" altLang="en-US" sz="1400" b="1" dirty="0">
                    <a:solidFill>
                      <a:srgbClr val="FFFF00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  <a:sym typeface="等线" panose="02010600030101010101" pitchFamily="2" charset="-122"/>
                  </a:rPr>
                  <a:t>软件系统自动构建、测试和快速交付</a:t>
                </a:r>
                <a:endParaRPr lang="zh-CN" altLang="en-US" sz="1400" b="1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</p:grpSp>
        <p:sp>
          <p:nvSpPr>
            <p:cNvPr id="223" name="矩形 222"/>
            <p:cNvSpPr/>
            <p:nvPr/>
          </p:nvSpPr>
          <p:spPr>
            <a:xfrm>
              <a:off x="1170262" y="3390437"/>
              <a:ext cx="5983679" cy="581091"/>
            </a:xfrm>
            <a:prstGeom prst="rect">
              <a:avLst/>
            </a:prstGeom>
            <a:solidFill>
              <a:srgbClr val="D76E4A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aPaaS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（应用程序开发平台）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矩形 223"/>
            <p:cNvSpPr/>
            <p:nvPr/>
          </p:nvSpPr>
          <p:spPr>
            <a:xfrm>
              <a:off x="1170262" y="4019752"/>
              <a:ext cx="5982410" cy="581091"/>
            </a:xfrm>
            <a:prstGeom prst="rect">
              <a:avLst/>
            </a:prstGeom>
            <a:solidFill>
              <a:srgbClr val="00B050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DaaS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1192518" y="4682687"/>
              <a:ext cx="5982410" cy="581091"/>
            </a:xfrm>
            <a:prstGeom prst="rect">
              <a:avLst/>
            </a:prstGeom>
            <a:solidFill>
              <a:srgbClr val="00B0F0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gPaaS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>
            <a:off x="7824935" y="6171598"/>
            <a:ext cx="697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/>
          <p:cNvCxnSpPr>
            <a:stCxn id="224" idx="3"/>
          </p:cNvCxnSpPr>
          <p:nvPr/>
        </p:nvCxnSpPr>
        <p:spPr>
          <a:xfrm flipV="1">
            <a:off x="7863507" y="3850506"/>
            <a:ext cx="628851" cy="32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/>
          <p:cNvCxnSpPr/>
          <p:nvPr/>
        </p:nvCxnSpPr>
        <p:spPr>
          <a:xfrm>
            <a:off x="7903285" y="4192358"/>
            <a:ext cx="541038" cy="57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/>
          <p:cNvCxnSpPr>
            <a:stCxn id="223" idx="3"/>
          </p:cNvCxnSpPr>
          <p:nvPr/>
        </p:nvCxnSpPr>
        <p:spPr>
          <a:xfrm flipV="1">
            <a:off x="7864860" y="1991008"/>
            <a:ext cx="750379" cy="155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221887" y="6513673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改自工业互联网产业联盟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年白皮书</a:t>
            </a:r>
            <a:endParaRPr lang="zh-CN" altLang="en-US" dirty="0"/>
          </a:p>
        </p:txBody>
      </p:sp>
      <p:sp>
        <p:nvSpPr>
          <p:cNvPr id="229" name="矩形 228"/>
          <p:cNvSpPr/>
          <p:nvPr/>
        </p:nvSpPr>
        <p:spPr>
          <a:xfrm>
            <a:off x="9427085" y="7734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四大关键技术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梯形 222"/>
          <p:cNvSpPr/>
          <p:nvPr/>
        </p:nvSpPr>
        <p:spPr>
          <a:xfrm rot="16200000">
            <a:off x="6029961" y="3122295"/>
            <a:ext cx="3300412" cy="2052637"/>
          </a:xfrm>
          <a:prstGeom prst="trapezoid">
            <a:avLst>
              <a:gd name="adj" fmla="val 63454"/>
            </a:avLst>
          </a:prstGeom>
          <a:gradFill rotWithShape="1">
            <a:gsLst>
              <a:gs pos="100000">
                <a:srgbClr val="00B0F0">
                  <a:alpha val="48000"/>
                </a:srgbClr>
              </a:gs>
              <a:gs pos="54000">
                <a:srgbClr val="31ACF4">
                  <a:alpha val="48000"/>
                </a:srgbClr>
              </a:gs>
              <a:gs pos="0">
                <a:srgbClr val="EBF3FF">
                  <a:alpha val="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eaVert" anchor="ctr"/>
          <a:lstStyle>
            <a:defPPr>
              <a:defRPr lang="zh-CN"/>
            </a:defPPr>
            <a:lvl1pPr marL="0" algn="l" defTabSz="497840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7840" algn="l" defTabSz="497840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5680" algn="l" defTabSz="497840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93520" algn="l" defTabSz="497840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91360" algn="l" defTabSz="497840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489200" algn="l" defTabSz="497840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87040" algn="l" defTabSz="497840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84880" algn="l" defTabSz="497840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982720" algn="l" defTabSz="497840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20000"/>
              </a:lnSpc>
              <a:defRPr/>
            </a:pPr>
            <a:endParaRPr lang="zh-CN" altLang="en-US" sz="1600" b="1" noProof="1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84" name="标题 1"/>
          <p:cNvSpPr txBox="1">
            <a:spLocks noChangeArrowheads="1"/>
          </p:cNvSpPr>
          <p:nvPr/>
        </p:nvSpPr>
        <p:spPr bwMode="auto">
          <a:xfrm>
            <a:off x="1035050" y="15875"/>
            <a:ext cx="10405236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低代码开发平台发展之机：</a:t>
            </a:r>
            <a:r>
              <a:rPr lang="en-US" altLang="zh-CN" sz="2400" dirty="0">
                <a:solidFill>
                  <a:schemeClr val="accent4"/>
                </a:solidFill>
                <a:sym typeface="+mn-ea"/>
              </a:rPr>
              <a:t>UBML</a:t>
            </a:r>
            <a:r>
              <a:rPr lang="zh-CN" altLang="en-US" sz="2400" dirty="0">
                <a:solidFill>
                  <a:schemeClr val="accent4"/>
                </a:solidFill>
                <a:sym typeface="+mn-ea"/>
              </a:rPr>
              <a:t>开源是时代之机、科技之呼</a:t>
            </a:r>
          </a:p>
        </p:txBody>
      </p:sp>
      <p:sp>
        <p:nvSpPr>
          <p:cNvPr id="285" name="Rectangle 33"/>
          <p:cNvSpPr>
            <a:spLocks noChangeArrowheads="1"/>
          </p:cNvSpPr>
          <p:nvPr/>
        </p:nvSpPr>
        <p:spPr bwMode="auto">
          <a:xfrm>
            <a:off x="4608513" y="3973513"/>
            <a:ext cx="934227" cy="336550"/>
          </a:xfrm>
          <a:prstGeom prst="rect">
            <a:avLst/>
          </a:prstGeom>
          <a:gradFill rotWithShape="1">
            <a:gsLst>
              <a:gs pos="0">
                <a:srgbClr val="9E9E9E"/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chemeClr val="bg1"/>
              </a:solidFill>
              <a:latin typeface="Arial" panose="020B0604020202090204" pitchFamily="34" charset="0"/>
              <a:ea typeface="微软雅黑" panose="020B0502040204020203" pitchFamily="34" charset="-122"/>
            </a:endParaRPr>
          </a:p>
        </p:txBody>
      </p:sp>
      <p:sp>
        <p:nvSpPr>
          <p:cNvPr id="287" name="矩形 76"/>
          <p:cNvSpPr>
            <a:spLocks noChangeArrowheads="1"/>
          </p:cNvSpPr>
          <p:nvPr/>
        </p:nvSpPr>
        <p:spPr bwMode="auto">
          <a:xfrm>
            <a:off x="2640330" y="1281113"/>
            <a:ext cx="89852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GitHub</a:t>
            </a:r>
            <a:r>
              <a:rPr lang="zh-CN" altLang="en-US" sz="1600" b="1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：</a:t>
            </a:r>
            <a:r>
              <a:rPr lang="en-US" altLang="zh-CN" sz="1600" dirty="0" err="1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IoT</a:t>
            </a:r>
            <a:r>
              <a:rPr lang="zh-CN" altLang="en-US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平台开源项目</a:t>
            </a:r>
            <a:r>
              <a:rPr lang="en-US" altLang="zh-CN" sz="1600" dirty="0" err="1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DeviceHive</a:t>
            </a:r>
            <a:endParaRPr lang="en-US" altLang="zh-CN" sz="1600" dirty="0">
              <a:solidFill>
                <a:schemeClr val="bg1">
                  <a:alpha val="73000"/>
                </a:schemeClr>
              </a:solidFill>
              <a:latin typeface="Arial" panose="020B0604020202090204" pitchFamily="34" charset="0"/>
              <a:ea typeface="微软雅黑" panose="020B0502040204020203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Eclipse</a:t>
            </a:r>
            <a:r>
              <a:rPr lang="zh-CN" altLang="en-US" sz="1600" b="1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</a:t>
            </a:r>
            <a:r>
              <a:rPr lang="en-US" altLang="zh-CN" sz="1600" b="1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Foundation</a:t>
            </a:r>
            <a:r>
              <a:rPr lang="zh-CN" altLang="en-US" sz="1600" b="1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：</a:t>
            </a:r>
            <a:r>
              <a:rPr lang="en-US" altLang="zh-CN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Eclipse</a:t>
            </a:r>
            <a:r>
              <a:rPr lang="en-US" altLang="zh-CN" sz="1600" b="1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Kura</a:t>
            </a:r>
            <a:r>
              <a:rPr lang="zh-CN" altLang="en-US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、</a:t>
            </a:r>
            <a:r>
              <a:rPr lang="en-US" altLang="zh-CN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Eclipse </a:t>
            </a:r>
            <a:r>
              <a:rPr lang="en-US" altLang="zh-CN" sz="1600" dirty="0" err="1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Paho</a:t>
            </a:r>
            <a:r>
              <a:rPr lang="zh-CN" altLang="en-US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、</a:t>
            </a:r>
            <a:r>
              <a:rPr lang="en-US" altLang="zh-CN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Eclipse OM2M</a:t>
            </a:r>
            <a:r>
              <a:rPr lang="zh-CN" altLang="en-US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等多个边缘层项目</a:t>
            </a:r>
          </a:p>
        </p:txBody>
      </p:sp>
      <p:sp>
        <p:nvSpPr>
          <p:cNvPr id="288" name="矩形 77"/>
          <p:cNvSpPr>
            <a:spLocks noChangeArrowheads="1"/>
          </p:cNvSpPr>
          <p:nvPr/>
        </p:nvSpPr>
        <p:spPr bwMode="auto">
          <a:xfrm>
            <a:off x="7651495" y="3231041"/>
            <a:ext cx="4541628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应用平台：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云洲、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COSMOPlat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2040204020203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FFFF00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aPaaS</a:t>
            </a:r>
            <a:r>
              <a:rPr lang="zh-CN" altLang="en-US" sz="1600" b="1" dirty="0">
                <a:solidFill>
                  <a:srgbClr val="FFFF00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平台（空缺待补）：</a:t>
            </a:r>
            <a:r>
              <a:rPr lang="en-US" altLang="zh-CN" sz="1800" b="1" dirty="0">
                <a:solidFill>
                  <a:srgbClr val="FFFF00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UBML</a:t>
            </a:r>
            <a:r>
              <a:rPr lang="en-US" altLang="zh-CN" sz="1600" b="1" dirty="0">
                <a:solidFill>
                  <a:srgbClr val="FFFF00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+ Open iGIX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云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+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边：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KubeEdge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Ditto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          Azure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IoT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Edge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         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Akraino</a:t>
            </a:r>
            <a:endParaRPr lang="en-US" altLang="zh-CN" sz="1400" dirty="0">
              <a:solidFill>
                <a:schemeClr val="bg1"/>
              </a:solidFill>
              <a:latin typeface="Arial" panose="020B0604020202090204" pitchFamily="34" charset="0"/>
              <a:ea typeface="微软雅黑" panose="020B0502040204020203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前端：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Open Harmony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         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TencentOS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Tiny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         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AliOS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Things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          </a:t>
            </a:r>
          </a:p>
        </p:txBody>
      </p:sp>
      <p:sp>
        <p:nvSpPr>
          <p:cNvPr id="289" name="矩形 78"/>
          <p:cNvSpPr>
            <a:spLocks noChangeArrowheads="1"/>
          </p:cNvSpPr>
          <p:nvPr/>
        </p:nvSpPr>
        <p:spPr bwMode="auto">
          <a:xfrm>
            <a:off x="4381183" y="2237584"/>
            <a:ext cx="6232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华为：</a:t>
            </a:r>
            <a:r>
              <a:rPr lang="zh-CN" altLang="en-US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首个基于</a:t>
            </a:r>
            <a:r>
              <a:rPr lang="en-US" altLang="zh-CN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Kubernetes</a:t>
            </a:r>
            <a:r>
              <a:rPr lang="zh-CN" altLang="en-US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容器应用的边缘计算</a:t>
            </a:r>
            <a:r>
              <a:rPr lang="en-US" altLang="zh-CN" sz="1600" dirty="0" err="1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KubeEdge</a:t>
            </a:r>
            <a:endParaRPr lang="en-US" altLang="zh-CN" sz="1600" dirty="0">
              <a:solidFill>
                <a:schemeClr val="bg1">
                  <a:alpha val="73000"/>
                </a:schemeClr>
              </a:solidFill>
              <a:latin typeface="Arial" panose="020B0604020202090204" pitchFamily="34" charset="0"/>
              <a:ea typeface="微软雅黑" panose="020B0502040204020203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微软：</a:t>
            </a:r>
            <a:r>
              <a:rPr lang="zh-CN" altLang="en-US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平台边缘层技术</a:t>
            </a:r>
            <a:r>
              <a:rPr lang="en-US" altLang="zh-CN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Azure </a:t>
            </a:r>
            <a:r>
              <a:rPr lang="en-US" altLang="zh-CN" sz="1600" dirty="0" err="1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IoT</a:t>
            </a:r>
            <a:r>
              <a:rPr lang="en-US" altLang="zh-CN" sz="1600" dirty="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 Edge</a:t>
            </a:r>
          </a:p>
        </p:txBody>
      </p:sp>
      <p:sp>
        <p:nvSpPr>
          <p:cNvPr id="290" name="矩形 79"/>
          <p:cNvSpPr>
            <a:spLocks noChangeArrowheads="1"/>
          </p:cNvSpPr>
          <p:nvPr/>
        </p:nvSpPr>
        <p:spPr bwMode="auto">
          <a:xfrm>
            <a:off x="2826068" y="5798185"/>
            <a:ext cx="87995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工业互联网产业联盟（</a:t>
            </a:r>
            <a:r>
              <a:rPr lang="en-US" altLang="zh-CN" sz="1600" b="1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AII</a:t>
            </a:r>
            <a:r>
              <a:rPr lang="zh-CN" altLang="en-US" sz="1600" b="1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）：</a:t>
            </a:r>
            <a:r>
              <a:rPr lang="zh-CN" altLang="en-US" sz="160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标识解析、边缘计算、</a:t>
            </a:r>
            <a:r>
              <a:rPr lang="en-US" altLang="zh-CN" sz="160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COSMOPlat </a:t>
            </a:r>
            <a:r>
              <a:rPr lang="zh-CN" altLang="en-US" sz="160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平台三个开源项目</a:t>
            </a:r>
            <a:endParaRPr lang="en-US" altLang="zh-CN" sz="1600">
              <a:solidFill>
                <a:schemeClr val="bg1">
                  <a:alpha val="73000"/>
                </a:schemeClr>
              </a:solidFill>
              <a:latin typeface="Arial" panose="020B0604020202090204" pitchFamily="34" charset="0"/>
              <a:ea typeface="微软雅黑" panose="020B0502040204020203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边缘计算产业联盟（</a:t>
            </a:r>
            <a:r>
              <a:rPr lang="en-US" altLang="zh-CN" sz="1600" b="1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ECC</a:t>
            </a:r>
            <a:r>
              <a:rPr lang="zh-CN" altLang="en-US" sz="1600" b="1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）：</a:t>
            </a:r>
            <a:r>
              <a:rPr lang="zh-CN" altLang="en-US" sz="160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参与</a:t>
            </a:r>
            <a:r>
              <a:rPr lang="en-US" altLang="zh-CN" sz="160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Akraino</a:t>
            </a:r>
            <a:r>
              <a:rPr lang="zh-CN" altLang="en-US" sz="160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开源，发起企业级</a:t>
            </a:r>
            <a:r>
              <a:rPr lang="en-US" altLang="zh-CN" sz="160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IoT Blueprint</a:t>
            </a:r>
            <a:r>
              <a:rPr lang="zh-CN" altLang="en-US" sz="1600">
                <a:solidFill>
                  <a:schemeClr val="bg1">
                    <a:alpha val="73000"/>
                  </a:schemeClr>
                </a:solidFill>
                <a:latin typeface="Arial" panose="020B0604020202090204" pitchFamily="34" charset="0"/>
                <a:ea typeface="微软雅黑" panose="020B0502040204020203" pitchFamily="34" charset="-122"/>
              </a:rPr>
              <a:t>开源项目</a:t>
            </a:r>
          </a:p>
        </p:txBody>
      </p:sp>
      <p:grpSp>
        <p:nvGrpSpPr>
          <p:cNvPr id="291" name="组合 1"/>
          <p:cNvGrpSpPr/>
          <p:nvPr/>
        </p:nvGrpSpPr>
        <p:grpSpPr bwMode="auto">
          <a:xfrm>
            <a:off x="265113" y="1925638"/>
            <a:ext cx="4365091" cy="4403725"/>
            <a:chOff x="300" y="1867"/>
            <a:chExt cx="8179" cy="8180"/>
          </a:xfrm>
        </p:grpSpPr>
        <p:sp>
          <p:nvSpPr>
            <p:cNvPr id="292" name="Rectangle 6"/>
            <p:cNvSpPr>
              <a:spLocks noChangeArrowheads="1"/>
            </p:cNvSpPr>
            <p:nvPr/>
          </p:nvSpPr>
          <p:spPr bwMode="auto">
            <a:xfrm rot="-3600000">
              <a:off x="601" y="3062"/>
              <a:ext cx="1925" cy="530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293" name="Rectangle 7"/>
            <p:cNvSpPr>
              <a:spLocks noChangeArrowheads="1"/>
            </p:cNvSpPr>
            <p:nvPr/>
          </p:nvSpPr>
          <p:spPr bwMode="auto">
            <a:xfrm rot="-3600000">
              <a:off x="3427" y="4890"/>
              <a:ext cx="1922" cy="530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294" name="Rectangle 8"/>
            <p:cNvSpPr>
              <a:spLocks noChangeArrowheads="1"/>
            </p:cNvSpPr>
            <p:nvPr/>
          </p:nvSpPr>
          <p:spPr bwMode="auto">
            <a:xfrm rot="-3600000">
              <a:off x="6337" y="6552"/>
              <a:ext cx="1922" cy="532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295" name="Rectangle 9"/>
            <p:cNvSpPr>
              <a:spLocks noChangeArrowheads="1"/>
            </p:cNvSpPr>
            <p:nvPr/>
          </p:nvSpPr>
          <p:spPr bwMode="auto">
            <a:xfrm rot="-3600000">
              <a:off x="3506" y="8132"/>
              <a:ext cx="1925" cy="530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296" name="Rectangle 10"/>
            <p:cNvSpPr>
              <a:spLocks noChangeArrowheads="1"/>
            </p:cNvSpPr>
            <p:nvPr/>
          </p:nvSpPr>
          <p:spPr bwMode="auto">
            <a:xfrm rot="-3600000">
              <a:off x="519" y="6552"/>
              <a:ext cx="1922" cy="532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297" name="Rectangle 11"/>
            <p:cNvSpPr>
              <a:spLocks noChangeArrowheads="1"/>
            </p:cNvSpPr>
            <p:nvPr/>
          </p:nvSpPr>
          <p:spPr bwMode="auto">
            <a:xfrm rot="3600000">
              <a:off x="3427" y="3145"/>
              <a:ext cx="1922" cy="530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298" name="Rectangle 12"/>
            <p:cNvSpPr>
              <a:spLocks noChangeArrowheads="1"/>
            </p:cNvSpPr>
            <p:nvPr/>
          </p:nvSpPr>
          <p:spPr bwMode="auto">
            <a:xfrm rot="3600000">
              <a:off x="6252" y="4725"/>
              <a:ext cx="1922" cy="530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299" name="Rectangle 13"/>
            <p:cNvSpPr>
              <a:spLocks noChangeArrowheads="1"/>
            </p:cNvSpPr>
            <p:nvPr/>
          </p:nvSpPr>
          <p:spPr bwMode="auto">
            <a:xfrm rot="3600000">
              <a:off x="3427" y="6552"/>
              <a:ext cx="1922" cy="530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300" name="Rectangle 14"/>
            <p:cNvSpPr>
              <a:spLocks noChangeArrowheads="1"/>
            </p:cNvSpPr>
            <p:nvPr/>
          </p:nvSpPr>
          <p:spPr bwMode="auto">
            <a:xfrm rot="3600000">
              <a:off x="519" y="8212"/>
              <a:ext cx="1922" cy="532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301" name="Rectangle 15"/>
            <p:cNvSpPr>
              <a:spLocks noChangeArrowheads="1"/>
            </p:cNvSpPr>
            <p:nvPr/>
          </p:nvSpPr>
          <p:spPr bwMode="auto">
            <a:xfrm rot="3600000">
              <a:off x="519" y="4805"/>
              <a:ext cx="1922" cy="532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302" name="Rectangle 16"/>
            <p:cNvSpPr>
              <a:spLocks noChangeArrowheads="1"/>
            </p:cNvSpPr>
            <p:nvPr/>
          </p:nvSpPr>
          <p:spPr bwMode="auto">
            <a:xfrm>
              <a:off x="1985" y="5692"/>
              <a:ext cx="1922" cy="530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303" name="Rectangle 17"/>
            <p:cNvSpPr>
              <a:spLocks noChangeArrowheads="1"/>
            </p:cNvSpPr>
            <p:nvPr/>
          </p:nvSpPr>
          <p:spPr bwMode="auto">
            <a:xfrm>
              <a:off x="1985" y="9060"/>
              <a:ext cx="1922" cy="532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304" name="Rectangle 18"/>
            <p:cNvSpPr>
              <a:spLocks noChangeArrowheads="1"/>
            </p:cNvSpPr>
            <p:nvPr/>
          </p:nvSpPr>
          <p:spPr bwMode="auto">
            <a:xfrm>
              <a:off x="4872" y="4007"/>
              <a:ext cx="1925" cy="53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305" name="Rectangle 19"/>
            <p:cNvSpPr>
              <a:spLocks noChangeArrowheads="1"/>
            </p:cNvSpPr>
            <p:nvPr/>
          </p:nvSpPr>
          <p:spPr bwMode="auto">
            <a:xfrm>
              <a:off x="4872" y="7372"/>
              <a:ext cx="1925" cy="53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306" name="Rectangle 20"/>
            <p:cNvSpPr>
              <a:spLocks noChangeArrowheads="1"/>
            </p:cNvSpPr>
            <p:nvPr/>
          </p:nvSpPr>
          <p:spPr bwMode="auto">
            <a:xfrm>
              <a:off x="1985" y="2322"/>
              <a:ext cx="1922" cy="53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00000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</a:endParaRPr>
            </a:p>
          </p:txBody>
        </p:sp>
        <p:sp>
          <p:nvSpPr>
            <p:cNvPr id="307" name="Freeform 21"/>
            <p:cNvSpPr>
              <a:spLocks noChangeArrowheads="1"/>
            </p:cNvSpPr>
            <p:nvPr/>
          </p:nvSpPr>
          <p:spPr bwMode="auto">
            <a:xfrm>
              <a:off x="1262" y="1867"/>
              <a:ext cx="1445" cy="1442"/>
            </a:xfrm>
            <a:custGeom>
              <a:avLst/>
              <a:gdLst>
                <a:gd name="T0" fmla="*/ 5300 w 394"/>
                <a:gd name="T1" fmla="*/ 2639 h 394"/>
                <a:gd name="T2" fmla="*/ 5245 w 394"/>
                <a:gd name="T3" fmla="*/ 3173 h 394"/>
                <a:gd name="T4" fmla="*/ 5098 w 394"/>
                <a:gd name="T5" fmla="*/ 3671 h 394"/>
                <a:gd name="T6" fmla="*/ 4856 w 394"/>
                <a:gd name="T7" fmla="*/ 4099 h 394"/>
                <a:gd name="T8" fmla="*/ 4518 w 394"/>
                <a:gd name="T9" fmla="*/ 4502 h 394"/>
                <a:gd name="T10" fmla="*/ 4115 w 394"/>
                <a:gd name="T11" fmla="*/ 4835 h 394"/>
                <a:gd name="T12" fmla="*/ 3671 w 394"/>
                <a:gd name="T13" fmla="*/ 5076 h 394"/>
                <a:gd name="T14" fmla="*/ 3187 w 394"/>
                <a:gd name="T15" fmla="*/ 5223 h 394"/>
                <a:gd name="T16" fmla="*/ 2652 w 394"/>
                <a:gd name="T17" fmla="*/ 5278 h 394"/>
                <a:gd name="T18" fmla="*/ 2380 w 394"/>
                <a:gd name="T19" fmla="*/ 5252 h 394"/>
                <a:gd name="T20" fmla="*/ 1856 w 394"/>
                <a:gd name="T21" fmla="*/ 5157 h 394"/>
                <a:gd name="T22" fmla="*/ 1397 w 394"/>
                <a:gd name="T23" fmla="*/ 4956 h 394"/>
                <a:gd name="T24" fmla="*/ 954 w 394"/>
                <a:gd name="T25" fmla="*/ 4663 h 394"/>
                <a:gd name="T26" fmla="*/ 605 w 394"/>
                <a:gd name="T27" fmla="*/ 4326 h 394"/>
                <a:gd name="T28" fmla="*/ 308 w 394"/>
                <a:gd name="T29" fmla="*/ 3883 h 394"/>
                <a:gd name="T30" fmla="*/ 121 w 394"/>
                <a:gd name="T31" fmla="*/ 3415 h 394"/>
                <a:gd name="T32" fmla="*/ 26 w 394"/>
                <a:gd name="T33" fmla="*/ 2906 h 394"/>
                <a:gd name="T34" fmla="*/ 0 w 394"/>
                <a:gd name="T35" fmla="*/ 2639 h 394"/>
                <a:gd name="T36" fmla="*/ 40 w 394"/>
                <a:gd name="T37" fmla="*/ 2104 h 394"/>
                <a:gd name="T38" fmla="*/ 187 w 394"/>
                <a:gd name="T39" fmla="*/ 1607 h 394"/>
                <a:gd name="T40" fmla="*/ 444 w 394"/>
                <a:gd name="T41" fmla="*/ 1178 h 394"/>
                <a:gd name="T42" fmla="*/ 781 w 394"/>
                <a:gd name="T43" fmla="*/ 776 h 394"/>
                <a:gd name="T44" fmla="*/ 1170 w 394"/>
                <a:gd name="T45" fmla="*/ 443 h 394"/>
                <a:gd name="T46" fmla="*/ 1614 w 394"/>
                <a:gd name="T47" fmla="*/ 201 h 394"/>
                <a:gd name="T48" fmla="*/ 2112 w 394"/>
                <a:gd name="T49" fmla="*/ 55 h 394"/>
                <a:gd name="T50" fmla="*/ 2652 w 394"/>
                <a:gd name="T51" fmla="*/ 0 h 394"/>
                <a:gd name="T52" fmla="*/ 2919 w 394"/>
                <a:gd name="T53" fmla="*/ 26 h 394"/>
                <a:gd name="T54" fmla="*/ 3429 w 394"/>
                <a:gd name="T55" fmla="*/ 121 h 394"/>
                <a:gd name="T56" fmla="*/ 3902 w 394"/>
                <a:gd name="T57" fmla="*/ 322 h 394"/>
                <a:gd name="T58" fmla="*/ 4346 w 394"/>
                <a:gd name="T59" fmla="*/ 615 h 394"/>
                <a:gd name="T60" fmla="*/ 4680 w 394"/>
                <a:gd name="T61" fmla="*/ 952 h 394"/>
                <a:gd name="T62" fmla="*/ 4977 w 394"/>
                <a:gd name="T63" fmla="*/ 1394 h 394"/>
                <a:gd name="T64" fmla="*/ 5179 w 394"/>
                <a:gd name="T65" fmla="*/ 1863 h 394"/>
                <a:gd name="T66" fmla="*/ 5274 w 394"/>
                <a:gd name="T67" fmla="*/ 2372 h 394"/>
                <a:gd name="T68" fmla="*/ 5300 w 394"/>
                <a:gd name="T69" fmla="*/ 2639 h 3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6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8" name="Freeform 22"/>
            <p:cNvSpPr>
              <a:spLocks noChangeArrowheads="1"/>
            </p:cNvSpPr>
            <p:nvPr/>
          </p:nvSpPr>
          <p:spPr bwMode="auto">
            <a:xfrm>
              <a:off x="3187" y="1867"/>
              <a:ext cx="1442" cy="1442"/>
            </a:xfrm>
            <a:custGeom>
              <a:avLst/>
              <a:gdLst>
                <a:gd name="T0" fmla="*/ 5278 w 394"/>
                <a:gd name="T1" fmla="*/ 2639 h 394"/>
                <a:gd name="T2" fmla="*/ 5237 w 394"/>
                <a:gd name="T3" fmla="*/ 3173 h 394"/>
                <a:gd name="T4" fmla="*/ 5091 w 394"/>
                <a:gd name="T5" fmla="*/ 3671 h 394"/>
                <a:gd name="T6" fmla="*/ 4849 w 394"/>
                <a:gd name="T7" fmla="*/ 4099 h 394"/>
                <a:gd name="T8" fmla="*/ 4502 w 394"/>
                <a:gd name="T9" fmla="*/ 4502 h 394"/>
                <a:gd name="T10" fmla="*/ 4114 w 394"/>
                <a:gd name="T11" fmla="*/ 4835 h 394"/>
                <a:gd name="T12" fmla="*/ 3671 w 394"/>
                <a:gd name="T13" fmla="*/ 5076 h 394"/>
                <a:gd name="T14" fmla="*/ 3188 w 394"/>
                <a:gd name="T15" fmla="*/ 5223 h 394"/>
                <a:gd name="T16" fmla="*/ 2639 w 394"/>
                <a:gd name="T17" fmla="*/ 5278 h 394"/>
                <a:gd name="T18" fmla="*/ 2372 w 394"/>
                <a:gd name="T19" fmla="*/ 5252 h 394"/>
                <a:gd name="T20" fmla="*/ 1863 w 394"/>
                <a:gd name="T21" fmla="*/ 5157 h 394"/>
                <a:gd name="T22" fmla="*/ 1394 w 394"/>
                <a:gd name="T23" fmla="*/ 4956 h 394"/>
                <a:gd name="T24" fmla="*/ 952 w 394"/>
                <a:gd name="T25" fmla="*/ 4663 h 394"/>
                <a:gd name="T26" fmla="*/ 615 w 394"/>
                <a:gd name="T27" fmla="*/ 4326 h 394"/>
                <a:gd name="T28" fmla="*/ 322 w 394"/>
                <a:gd name="T29" fmla="*/ 3883 h 394"/>
                <a:gd name="T30" fmla="*/ 121 w 394"/>
                <a:gd name="T31" fmla="*/ 3415 h 394"/>
                <a:gd name="T32" fmla="*/ 26 w 394"/>
                <a:gd name="T33" fmla="*/ 2906 h 394"/>
                <a:gd name="T34" fmla="*/ 0 w 394"/>
                <a:gd name="T35" fmla="*/ 2639 h 394"/>
                <a:gd name="T36" fmla="*/ 55 w 394"/>
                <a:gd name="T37" fmla="*/ 2104 h 394"/>
                <a:gd name="T38" fmla="*/ 201 w 394"/>
                <a:gd name="T39" fmla="*/ 1607 h 394"/>
                <a:gd name="T40" fmla="*/ 443 w 394"/>
                <a:gd name="T41" fmla="*/ 1178 h 394"/>
                <a:gd name="T42" fmla="*/ 791 w 394"/>
                <a:gd name="T43" fmla="*/ 776 h 394"/>
                <a:gd name="T44" fmla="*/ 1178 w 394"/>
                <a:gd name="T45" fmla="*/ 443 h 394"/>
                <a:gd name="T46" fmla="*/ 1621 w 394"/>
                <a:gd name="T47" fmla="*/ 201 h 394"/>
                <a:gd name="T48" fmla="*/ 2104 w 394"/>
                <a:gd name="T49" fmla="*/ 55 h 394"/>
                <a:gd name="T50" fmla="*/ 2639 w 394"/>
                <a:gd name="T51" fmla="*/ 0 h 394"/>
                <a:gd name="T52" fmla="*/ 2906 w 394"/>
                <a:gd name="T53" fmla="*/ 26 h 394"/>
                <a:gd name="T54" fmla="*/ 3429 w 394"/>
                <a:gd name="T55" fmla="*/ 121 h 394"/>
                <a:gd name="T56" fmla="*/ 3883 w 394"/>
                <a:gd name="T57" fmla="*/ 322 h 394"/>
                <a:gd name="T58" fmla="*/ 4326 w 394"/>
                <a:gd name="T59" fmla="*/ 615 h 394"/>
                <a:gd name="T60" fmla="*/ 4674 w 394"/>
                <a:gd name="T61" fmla="*/ 952 h 394"/>
                <a:gd name="T62" fmla="*/ 4970 w 394"/>
                <a:gd name="T63" fmla="*/ 1394 h 394"/>
                <a:gd name="T64" fmla="*/ 5157 w 394"/>
                <a:gd name="T65" fmla="*/ 1863 h 394"/>
                <a:gd name="T66" fmla="*/ 5263 w 394"/>
                <a:gd name="T67" fmla="*/ 2372 h 394"/>
                <a:gd name="T68" fmla="*/ 5278 w 394"/>
                <a:gd name="T69" fmla="*/ 2639 h 3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3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4"/>
                  </a:lnTo>
                  <a:lnTo>
                    <a:pt x="371" y="290"/>
                  </a:lnTo>
                  <a:lnTo>
                    <a:pt x="362" y="306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8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1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9" y="336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9" y="58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8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2" y="88"/>
                  </a:lnTo>
                  <a:lnTo>
                    <a:pt x="371" y="104"/>
                  </a:lnTo>
                  <a:lnTo>
                    <a:pt x="380" y="120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3" y="17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9" name="Freeform 23"/>
            <p:cNvSpPr>
              <a:spLocks noChangeArrowheads="1"/>
            </p:cNvSpPr>
            <p:nvPr/>
          </p:nvSpPr>
          <p:spPr bwMode="auto">
            <a:xfrm>
              <a:off x="4150" y="3552"/>
              <a:ext cx="1442" cy="1442"/>
            </a:xfrm>
            <a:custGeom>
              <a:avLst/>
              <a:gdLst>
                <a:gd name="T0" fmla="*/ 5278 w 394"/>
                <a:gd name="T1" fmla="*/ 2639 h 394"/>
                <a:gd name="T2" fmla="*/ 5237 w 394"/>
                <a:gd name="T3" fmla="*/ 3173 h 394"/>
                <a:gd name="T4" fmla="*/ 5091 w 394"/>
                <a:gd name="T5" fmla="*/ 3656 h 394"/>
                <a:gd name="T6" fmla="*/ 4835 w 394"/>
                <a:gd name="T7" fmla="*/ 4099 h 394"/>
                <a:gd name="T8" fmla="*/ 4502 w 394"/>
                <a:gd name="T9" fmla="*/ 4487 h 394"/>
                <a:gd name="T10" fmla="*/ 4114 w 394"/>
                <a:gd name="T11" fmla="*/ 4835 h 394"/>
                <a:gd name="T12" fmla="*/ 3671 w 394"/>
                <a:gd name="T13" fmla="*/ 5076 h 394"/>
                <a:gd name="T14" fmla="*/ 3173 w 394"/>
                <a:gd name="T15" fmla="*/ 5223 h 394"/>
                <a:gd name="T16" fmla="*/ 2639 w 394"/>
                <a:gd name="T17" fmla="*/ 5278 h 394"/>
                <a:gd name="T18" fmla="*/ 2372 w 394"/>
                <a:gd name="T19" fmla="*/ 5252 h 394"/>
                <a:gd name="T20" fmla="*/ 1863 w 394"/>
                <a:gd name="T21" fmla="*/ 5157 h 394"/>
                <a:gd name="T22" fmla="*/ 1394 w 394"/>
                <a:gd name="T23" fmla="*/ 4956 h 394"/>
                <a:gd name="T24" fmla="*/ 952 w 394"/>
                <a:gd name="T25" fmla="*/ 4663 h 394"/>
                <a:gd name="T26" fmla="*/ 615 w 394"/>
                <a:gd name="T27" fmla="*/ 4326 h 394"/>
                <a:gd name="T28" fmla="*/ 322 w 394"/>
                <a:gd name="T29" fmla="*/ 3883 h 394"/>
                <a:gd name="T30" fmla="*/ 121 w 394"/>
                <a:gd name="T31" fmla="*/ 3415 h 394"/>
                <a:gd name="T32" fmla="*/ 26 w 394"/>
                <a:gd name="T33" fmla="*/ 2906 h 394"/>
                <a:gd name="T34" fmla="*/ 0 w 394"/>
                <a:gd name="T35" fmla="*/ 2639 h 394"/>
                <a:gd name="T36" fmla="*/ 55 w 394"/>
                <a:gd name="T37" fmla="*/ 2104 h 394"/>
                <a:gd name="T38" fmla="*/ 201 w 394"/>
                <a:gd name="T39" fmla="*/ 1607 h 394"/>
                <a:gd name="T40" fmla="*/ 443 w 394"/>
                <a:gd name="T41" fmla="*/ 1164 h 394"/>
                <a:gd name="T42" fmla="*/ 776 w 394"/>
                <a:gd name="T43" fmla="*/ 776 h 394"/>
                <a:gd name="T44" fmla="*/ 1178 w 394"/>
                <a:gd name="T45" fmla="*/ 443 h 394"/>
                <a:gd name="T46" fmla="*/ 1607 w 394"/>
                <a:gd name="T47" fmla="*/ 187 h 394"/>
                <a:gd name="T48" fmla="*/ 2104 w 394"/>
                <a:gd name="T49" fmla="*/ 40 h 394"/>
                <a:gd name="T50" fmla="*/ 2639 w 394"/>
                <a:gd name="T51" fmla="*/ 0 h 394"/>
                <a:gd name="T52" fmla="*/ 2906 w 394"/>
                <a:gd name="T53" fmla="*/ 26 h 394"/>
                <a:gd name="T54" fmla="*/ 3429 w 394"/>
                <a:gd name="T55" fmla="*/ 121 h 394"/>
                <a:gd name="T56" fmla="*/ 3883 w 394"/>
                <a:gd name="T57" fmla="*/ 307 h 394"/>
                <a:gd name="T58" fmla="*/ 4326 w 394"/>
                <a:gd name="T59" fmla="*/ 604 h 394"/>
                <a:gd name="T60" fmla="*/ 4674 w 394"/>
                <a:gd name="T61" fmla="*/ 952 h 394"/>
                <a:gd name="T62" fmla="*/ 4956 w 394"/>
                <a:gd name="T63" fmla="*/ 1394 h 394"/>
                <a:gd name="T64" fmla="*/ 5157 w 394"/>
                <a:gd name="T65" fmla="*/ 1848 h 394"/>
                <a:gd name="T66" fmla="*/ 5252 w 394"/>
                <a:gd name="T67" fmla="*/ 2372 h 394"/>
                <a:gd name="T68" fmla="*/ 5278 w 394"/>
                <a:gd name="T69" fmla="*/ 2639 h 3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9" y="323"/>
                  </a:lnTo>
                  <a:lnTo>
                    <a:pt x="336" y="335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3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8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6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8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9" y="9"/>
                  </a:lnTo>
                  <a:lnTo>
                    <a:pt x="157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6" y="9"/>
                  </a:lnTo>
                  <a:lnTo>
                    <a:pt x="274" y="14"/>
                  </a:lnTo>
                  <a:lnTo>
                    <a:pt x="290" y="23"/>
                  </a:lnTo>
                  <a:lnTo>
                    <a:pt x="307" y="33"/>
                  </a:lnTo>
                  <a:lnTo>
                    <a:pt x="323" y="45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80" y="120"/>
                  </a:lnTo>
                  <a:lnTo>
                    <a:pt x="385" y="138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0" name="Freeform 24"/>
            <p:cNvSpPr>
              <a:spLocks noChangeArrowheads="1"/>
            </p:cNvSpPr>
            <p:nvPr/>
          </p:nvSpPr>
          <p:spPr bwMode="auto">
            <a:xfrm>
              <a:off x="300" y="3552"/>
              <a:ext cx="1442" cy="1442"/>
            </a:xfrm>
            <a:custGeom>
              <a:avLst/>
              <a:gdLst>
                <a:gd name="T0" fmla="*/ 5278 w 394"/>
                <a:gd name="T1" fmla="*/ 2639 h 394"/>
                <a:gd name="T2" fmla="*/ 5223 w 394"/>
                <a:gd name="T3" fmla="*/ 3173 h 394"/>
                <a:gd name="T4" fmla="*/ 5091 w 394"/>
                <a:gd name="T5" fmla="*/ 3656 h 394"/>
                <a:gd name="T6" fmla="*/ 4835 w 394"/>
                <a:gd name="T7" fmla="*/ 4099 h 394"/>
                <a:gd name="T8" fmla="*/ 4502 w 394"/>
                <a:gd name="T9" fmla="*/ 4487 h 394"/>
                <a:gd name="T10" fmla="*/ 4114 w 394"/>
                <a:gd name="T11" fmla="*/ 4835 h 394"/>
                <a:gd name="T12" fmla="*/ 3671 w 394"/>
                <a:gd name="T13" fmla="*/ 5076 h 394"/>
                <a:gd name="T14" fmla="*/ 3173 w 394"/>
                <a:gd name="T15" fmla="*/ 5223 h 394"/>
                <a:gd name="T16" fmla="*/ 2639 w 394"/>
                <a:gd name="T17" fmla="*/ 5278 h 394"/>
                <a:gd name="T18" fmla="*/ 2372 w 394"/>
                <a:gd name="T19" fmla="*/ 5252 h 394"/>
                <a:gd name="T20" fmla="*/ 1863 w 394"/>
                <a:gd name="T21" fmla="*/ 5157 h 394"/>
                <a:gd name="T22" fmla="*/ 1394 w 394"/>
                <a:gd name="T23" fmla="*/ 4956 h 394"/>
                <a:gd name="T24" fmla="*/ 952 w 394"/>
                <a:gd name="T25" fmla="*/ 4663 h 394"/>
                <a:gd name="T26" fmla="*/ 615 w 394"/>
                <a:gd name="T27" fmla="*/ 4326 h 394"/>
                <a:gd name="T28" fmla="*/ 322 w 394"/>
                <a:gd name="T29" fmla="*/ 3883 h 394"/>
                <a:gd name="T30" fmla="*/ 121 w 394"/>
                <a:gd name="T31" fmla="*/ 3415 h 394"/>
                <a:gd name="T32" fmla="*/ 26 w 394"/>
                <a:gd name="T33" fmla="*/ 2906 h 394"/>
                <a:gd name="T34" fmla="*/ 0 w 394"/>
                <a:gd name="T35" fmla="*/ 2639 h 394"/>
                <a:gd name="T36" fmla="*/ 55 w 394"/>
                <a:gd name="T37" fmla="*/ 2104 h 394"/>
                <a:gd name="T38" fmla="*/ 201 w 394"/>
                <a:gd name="T39" fmla="*/ 1607 h 394"/>
                <a:gd name="T40" fmla="*/ 443 w 394"/>
                <a:gd name="T41" fmla="*/ 1164 h 394"/>
                <a:gd name="T42" fmla="*/ 776 w 394"/>
                <a:gd name="T43" fmla="*/ 776 h 394"/>
                <a:gd name="T44" fmla="*/ 1178 w 394"/>
                <a:gd name="T45" fmla="*/ 443 h 394"/>
                <a:gd name="T46" fmla="*/ 1607 w 394"/>
                <a:gd name="T47" fmla="*/ 187 h 394"/>
                <a:gd name="T48" fmla="*/ 2104 w 394"/>
                <a:gd name="T49" fmla="*/ 40 h 394"/>
                <a:gd name="T50" fmla="*/ 2639 w 394"/>
                <a:gd name="T51" fmla="*/ 0 h 394"/>
                <a:gd name="T52" fmla="*/ 2906 w 394"/>
                <a:gd name="T53" fmla="*/ 26 h 394"/>
                <a:gd name="T54" fmla="*/ 3415 w 394"/>
                <a:gd name="T55" fmla="*/ 121 h 394"/>
                <a:gd name="T56" fmla="*/ 3883 w 394"/>
                <a:gd name="T57" fmla="*/ 307 h 394"/>
                <a:gd name="T58" fmla="*/ 4326 w 394"/>
                <a:gd name="T59" fmla="*/ 604 h 394"/>
                <a:gd name="T60" fmla="*/ 4674 w 394"/>
                <a:gd name="T61" fmla="*/ 952 h 394"/>
                <a:gd name="T62" fmla="*/ 4956 w 394"/>
                <a:gd name="T63" fmla="*/ 1394 h 394"/>
                <a:gd name="T64" fmla="*/ 5157 w 394"/>
                <a:gd name="T65" fmla="*/ 1848 h 394"/>
                <a:gd name="T66" fmla="*/ 5252 w 394"/>
                <a:gd name="T67" fmla="*/ 2372 h 394"/>
                <a:gd name="T68" fmla="*/ 5278 w 394"/>
                <a:gd name="T69" fmla="*/ 2639 h 3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80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9" y="323"/>
                  </a:lnTo>
                  <a:lnTo>
                    <a:pt x="336" y="335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3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8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6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8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9" y="9"/>
                  </a:lnTo>
                  <a:lnTo>
                    <a:pt x="157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5" y="9"/>
                  </a:lnTo>
                  <a:lnTo>
                    <a:pt x="274" y="14"/>
                  </a:lnTo>
                  <a:lnTo>
                    <a:pt x="290" y="23"/>
                  </a:lnTo>
                  <a:lnTo>
                    <a:pt x="307" y="33"/>
                  </a:lnTo>
                  <a:lnTo>
                    <a:pt x="323" y="45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80" y="120"/>
                  </a:lnTo>
                  <a:lnTo>
                    <a:pt x="385" y="138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1" name="Freeform 25"/>
            <p:cNvSpPr>
              <a:spLocks noChangeArrowheads="1"/>
            </p:cNvSpPr>
            <p:nvPr/>
          </p:nvSpPr>
          <p:spPr bwMode="auto">
            <a:xfrm>
              <a:off x="1262" y="8605"/>
              <a:ext cx="1445" cy="1442"/>
            </a:xfrm>
            <a:custGeom>
              <a:avLst/>
              <a:gdLst>
                <a:gd name="T0" fmla="*/ 5300 w 394"/>
                <a:gd name="T1" fmla="*/ 2639 h 394"/>
                <a:gd name="T2" fmla="*/ 5245 w 394"/>
                <a:gd name="T3" fmla="*/ 3173 h 394"/>
                <a:gd name="T4" fmla="*/ 5098 w 394"/>
                <a:gd name="T5" fmla="*/ 3671 h 394"/>
                <a:gd name="T6" fmla="*/ 4856 w 394"/>
                <a:gd name="T7" fmla="*/ 4099 h 394"/>
                <a:gd name="T8" fmla="*/ 4518 w 394"/>
                <a:gd name="T9" fmla="*/ 4502 h 394"/>
                <a:gd name="T10" fmla="*/ 4115 w 394"/>
                <a:gd name="T11" fmla="*/ 4835 h 394"/>
                <a:gd name="T12" fmla="*/ 3671 w 394"/>
                <a:gd name="T13" fmla="*/ 5076 h 394"/>
                <a:gd name="T14" fmla="*/ 3187 w 394"/>
                <a:gd name="T15" fmla="*/ 5223 h 394"/>
                <a:gd name="T16" fmla="*/ 2652 w 394"/>
                <a:gd name="T17" fmla="*/ 5278 h 394"/>
                <a:gd name="T18" fmla="*/ 2380 w 394"/>
                <a:gd name="T19" fmla="*/ 5252 h 394"/>
                <a:gd name="T20" fmla="*/ 1856 w 394"/>
                <a:gd name="T21" fmla="*/ 5157 h 394"/>
                <a:gd name="T22" fmla="*/ 1397 w 394"/>
                <a:gd name="T23" fmla="*/ 4956 h 394"/>
                <a:gd name="T24" fmla="*/ 954 w 394"/>
                <a:gd name="T25" fmla="*/ 4663 h 394"/>
                <a:gd name="T26" fmla="*/ 605 w 394"/>
                <a:gd name="T27" fmla="*/ 4326 h 394"/>
                <a:gd name="T28" fmla="*/ 308 w 394"/>
                <a:gd name="T29" fmla="*/ 3883 h 394"/>
                <a:gd name="T30" fmla="*/ 121 w 394"/>
                <a:gd name="T31" fmla="*/ 3415 h 394"/>
                <a:gd name="T32" fmla="*/ 26 w 394"/>
                <a:gd name="T33" fmla="*/ 2906 h 394"/>
                <a:gd name="T34" fmla="*/ 0 w 394"/>
                <a:gd name="T35" fmla="*/ 2639 h 394"/>
                <a:gd name="T36" fmla="*/ 40 w 394"/>
                <a:gd name="T37" fmla="*/ 2104 h 394"/>
                <a:gd name="T38" fmla="*/ 187 w 394"/>
                <a:gd name="T39" fmla="*/ 1607 h 394"/>
                <a:gd name="T40" fmla="*/ 444 w 394"/>
                <a:gd name="T41" fmla="*/ 1178 h 394"/>
                <a:gd name="T42" fmla="*/ 781 w 394"/>
                <a:gd name="T43" fmla="*/ 776 h 394"/>
                <a:gd name="T44" fmla="*/ 1170 w 394"/>
                <a:gd name="T45" fmla="*/ 443 h 394"/>
                <a:gd name="T46" fmla="*/ 1614 w 394"/>
                <a:gd name="T47" fmla="*/ 201 h 394"/>
                <a:gd name="T48" fmla="*/ 2112 w 394"/>
                <a:gd name="T49" fmla="*/ 55 h 394"/>
                <a:gd name="T50" fmla="*/ 2652 w 394"/>
                <a:gd name="T51" fmla="*/ 0 h 394"/>
                <a:gd name="T52" fmla="*/ 2919 w 394"/>
                <a:gd name="T53" fmla="*/ 26 h 394"/>
                <a:gd name="T54" fmla="*/ 3429 w 394"/>
                <a:gd name="T55" fmla="*/ 121 h 394"/>
                <a:gd name="T56" fmla="*/ 3902 w 394"/>
                <a:gd name="T57" fmla="*/ 322 h 394"/>
                <a:gd name="T58" fmla="*/ 4346 w 394"/>
                <a:gd name="T59" fmla="*/ 615 h 394"/>
                <a:gd name="T60" fmla="*/ 4680 w 394"/>
                <a:gd name="T61" fmla="*/ 952 h 394"/>
                <a:gd name="T62" fmla="*/ 4977 w 394"/>
                <a:gd name="T63" fmla="*/ 1394 h 394"/>
                <a:gd name="T64" fmla="*/ 5179 w 394"/>
                <a:gd name="T65" fmla="*/ 1863 h 394"/>
                <a:gd name="T66" fmla="*/ 5274 w 394"/>
                <a:gd name="T67" fmla="*/ 2372 h 394"/>
                <a:gd name="T68" fmla="*/ 5300 w 394"/>
                <a:gd name="T69" fmla="*/ 2639 h 3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6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2" name="Freeform 26"/>
            <p:cNvSpPr>
              <a:spLocks noChangeArrowheads="1"/>
            </p:cNvSpPr>
            <p:nvPr/>
          </p:nvSpPr>
          <p:spPr bwMode="auto">
            <a:xfrm>
              <a:off x="3187" y="8605"/>
              <a:ext cx="1442" cy="1442"/>
            </a:xfrm>
            <a:custGeom>
              <a:avLst/>
              <a:gdLst>
                <a:gd name="T0" fmla="*/ 5278 w 394"/>
                <a:gd name="T1" fmla="*/ 2639 h 394"/>
                <a:gd name="T2" fmla="*/ 5237 w 394"/>
                <a:gd name="T3" fmla="*/ 3173 h 394"/>
                <a:gd name="T4" fmla="*/ 5091 w 394"/>
                <a:gd name="T5" fmla="*/ 3671 h 394"/>
                <a:gd name="T6" fmla="*/ 4849 w 394"/>
                <a:gd name="T7" fmla="*/ 4099 h 394"/>
                <a:gd name="T8" fmla="*/ 4502 w 394"/>
                <a:gd name="T9" fmla="*/ 4502 h 394"/>
                <a:gd name="T10" fmla="*/ 4114 w 394"/>
                <a:gd name="T11" fmla="*/ 4835 h 394"/>
                <a:gd name="T12" fmla="*/ 3671 w 394"/>
                <a:gd name="T13" fmla="*/ 5076 h 394"/>
                <a:gd name="T14" fmla="*/ 3188 w 394"/>
                <a:gd name="T15" fmla="*/ 5223 h 394"/>
                <a:gd name="T16" fmla="*/ 2639 w 394"/>
                <a:gd name="T17" fmla="*/ 5278 h 394"/>
                <a:gd name="T18" fmla="*/ 2372 w 394"/>
                <a:gd name="T19" fmla="*/ 5252 h 394"/>
                <a:gd name="T20" fmla="*/ 1863 w 394"/>
                <a:gd name="T21" fmla="*/ 5157 h 394"/>
                <a:gd name="T22" fmla="*/ 1394 w 394"/>
                <a:gd name="T23" fmla="*/ 4956 h 394"/>
                <a:gd name="T24" fmla="*/ 952 w 394"/>
                <a:gd name="T25" fmla="*/ 4663 h 394"/>
                <a:gd name="T26" fmla="*/ 615 w 394"/>
                <a:gd name="T27" fmla="*/ 4326 h 394"/>
                <a:gd name="T28" fmla="*/ 322 w 394"/>
                <a:gd name="T29" fmla="*/ 3883 h 394"/>
                <a:gd name="T30" fmla="*/ 121 w 394"/>
                <a:gd name="T31" fmla="*/ 3415 h 394"/>
                <a:gd name="T32" fmla="*/ 26 w 394"/>
                <a:gd name="T33" fmla="*/ 2906 h 394"/>
                <a:gd name="T34" fmla="*/ 0 w 394"/>
                <a:gd name="T35" fmla="*/ 2639 h 394"/>
                <a:gd name="T36" fmla="*/ 55 w 394"/>
                <a:gd name="T37" fmla="*/ 2104 h 394"/>
                <a:gd name="T38" fmla="*/ 201 w 394"/>
                <a:gd name="T39" fmla="*/ 1607 h 394"/>
                <a:gd name="T40" fmla="*/ 443 w 394"/>
                <a:gd name="T41" fmla="*/ 1178 h 394"/>
                <a:gd name="T42" fmla="*/ 791 w 394"/>
                <a:gd name="T43" fmla="*/ 776 h 394"/>
                <a:gd name="T44" fmla="*/ 1178 w 394"/>
                <a:gd name="T45" fmla="*/ 443 h 394"/>
                <a:gd name="T46" fmla="*/ 1621 w 394"/>
                <a:gd name="T47" fmla="*/ 201 h 394"/>
                <a:gd name="T48" fmla="*/ 2104 w 394"/>
                <a:gd name="T49" fmla="*/ 55 h 394"/>
                <a:gd name="T50" fmla="*/ 2639 w 394"/>
                <a:gd name="T51" fmla="*/ 0 h 394"/>
                <a:gd name="T52" fmla="*/ 2906 w 394"/>
                <a:gd name="T53" fmla="*/ 26 h 394"/>
                <a:gd name="T54" fmla="*/ 3429 w 394"/>
                <a:gd name="T55" fmla="*/ 121 h 394"/>
                <a:gd name="T56" fmla="*/ 3883 w 394"/>
                <a:gd name="T57" fmla="*/ 322 h 394"/>
                <a:gd name="T58" fmla="*/ 4326 w 394"/>
                <a:gd name="T59" fmla="*/ 615 h 394"/>
                <a:gd name="T60" fmla="*/ 4674 w 394"/>
                <a:gd name="T61" fmla="*/ 952 h 394"/>
                <a:gd name="T62" fmla="*/ 4970 w 394"/>
                <a:gd name="T63" fmla="*/ 1394 h 394"/>
                <a:gd name="T64" fmla="*/ 5157 w 394"/>
                <a:gd name="T65" fmla="*/ 1863 h 394"/>
                <a:gd name="T66" fmla="*/ 5263 w 394"/>
                <a:gd name="T67" fmla="*/ 2372 h 394"/>
                <a:gd name="T68" fmla="*/ 5278 w 394"/>
                <a:gd name="T69" fmla="*/ 2639 h 3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3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4"/>
                  </a:lnTo>
                  <a:lnTo>
                    <a:pt x="371" y="290"/>
                  </a:lnTo>
                  <a:lnTo>
                    <a:pt x="362" y="306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8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1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9" y="336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9" y="58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8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2" y="88"/>
                  </a:lnTo>
                  <a:lnTo>
                    <a:pt x="371" y="104"/>
                  </a:lnTo>
                  <a:lnTo>
                    <a:pt x="380" y="120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3" y="17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3" name="Freeform 27"/>
            <p:cNvSpPr>
              <a:spLocks noChangeArrowheads="1"/>
            </p:cNvSpPr>
            <p:nvPr/>
          </p:nvSpPr>
          <p:spPr bwMode="auto">
            <a:xfrm>
              <a:off x="4150" y="6920"/>
              <a:ext cx="1442" cy="1442"/>
            </a:xfrm>
            <a:custGeom>
              <a:avLst/>
              <a:gdLst>
                <a:gd name="T0" fmla="*/ 5278 w 394"/>
                <a:gd name="T1" fmla="*/ 2639 h 394"/>
                <a:gd name="T2" fmla="*/ 5237 w 394"/>
                <a:gd name="T3" fmla="*/ 3173 h 394"/>
                <a:gd name="T4" fmla="*/ 5091 w 394"/>
                <a:gd name="T5" fmla="*/ 3671 h 394"/>
                <a:gd name="T6" fmla="*/ 4835 w 394"/>
                <a:gd name="T7" fmla="*/ 4114 h 394"/>
                <a:gd name="T8" fmla="*/ 4502 w 394"/>
                <a:gd name="T9" fmla="*/ 4502 h 394"/>
                <a:gd name="T10" fmla="*/ 4114 w 394"/>
                <a:gd name="T11" fmla="*/ 4835 h 394"/>
                <a:gd name="T12" fmla="*/ 3671 w 394"/>
                <a:gd name="T13" fmla="*/ 5091 h 394"/>
                <a:gd name="T14" fmla="*/ 3173 w 394"/>
                <a:gd name="T15" fmla="*/ 5237 h 394"/>
                <a:gd name="T16" fmla="*/ 2639 w 394"/>
                <a:gd name="T17" fmla="*/ 5278 h 394"/>
                <a:gd name="T18" fmla="*/ 2372 w 394"/>
                <a:gd name="T19" fmla="*/ 5252 h 394"/>
                <a:gd name="T20" fmla="*/ 1863 w 394"/>
                <a:gd name="T21" fmla="*/ 5157 h 394"/>
                <a:gd name="T22" fmla="*/ 1394 w 394"/>
                <a:gd name="T23" fmla="*/ 4970 h 394"/>
                <a:gd name="T24" fmla="*/ 952 w 394"/>
                <a:gd name="T25" fmla="*/ 4674 h 394"/>
                <a:gd name="T26" fmla="*/ 615 w 394"/>
                <a:gd name="T27" fmla="*/ 4326 h 394"/>
                <a:gd name="T28" fmla="*/ 322 w 394"/>
                <a:gd name="T29" fmla="*/ 3883 h 394"/>
                <a:gd name="T30" fmla="*/ 121 w 394"/>
                <a:gd name="T31" fmla="*/ 3429 h 394"/>
                <a:gd name="T32" fmla="*/ 26 w 394"/>
                <a:gd name="T33" fmla="*/ 2906 h 394"/>
                <a:gd name="T34" fmla="*/ 0 w 394"/>
                <a:gd name="T35" fmla="*/ 2639 h 394"/>
                <a:gd name="T36" fmla="*/ 55 w 394"/>
                <a:gd name="T37" fmla="*/ 2104 h 394"/>
                <a:gd name="T38" fmla="*/ 201 w 394"/>
                <a:gd name="T39" fmla="*/ 1621 h 394"/>
                <a:gd name="T40" fmla="*/ 443 w 394"/>
                <a:gd name="T41" fmla="*/ 1178 h 394"/>
                <a:gd name="T42" fmla="*/ 776 w 394"/>
                <a:gd name="T43" fmla="*/ 791 h 394"/>
                <a:gd name="T44" fmla="*/ 1178 w 394"/>
                <a:gd name="T45" fmla="*/ 443 h 394"/>
                <a:gd name="T46" fmla="*/ 1607 w 394"/>
                <a:gd name="T47" fmla="*/ 201 h 394"/>
                <a:gd name="T48" fmla="*/ 2104 w 394"/>
                <a:gd name="T49" fmla="*/ 55 h 394"/>
                <a:gd name="T50" fmla="*/ 2639 w 394"/>
                <a:gd name="T51" fmla="*/ 0 h 394"/>
                <a:gd name="T52" fmla="*/ 2906 w 394"/>
                <a:gd name="T53" fmla="*/ 26 h 394"/>
                <a:gd name="T54" fmla="*/ 3429 w 394"/>
                <a:gd name="T55" fmla="*/ 121 h 394"/>
                <a:gd name="T56" fmla="*/ 3883 w 394"/>
                <a:gd name="T57" fmla="*/ 322 h 394"/>
                <a:gd name="T58" fmla="*/ 4326 w 394"/>
                <a:gd name="T59" fmla="*/ 615 h 394"/>
                <a:gd name="T60" fmla="*/ 4674 w 394"/>
                <a:gd name="T61" fmla="*/ 952 h 394"/>
                <a:gd name="T62" fmla="*/ 4956 w 394"/>
                <a:gd name="T63" fmla="*/ 1394 h 394"/>
                <a:gd name="T64" fmla="*/ 5157 w 394"/>
                <a:gd name="T65" fmla="*/ 1863 h 394"/>
                <a:gd name="T66" fmla="*/ 5252 w 394"/>
                <a:gd name="T67" fmla="*/ 2372 h 394"/>
                <a:gd name="T68" fmla="*/ 5278 w 394"/>
                <a:gd name="T69" fmla="*/ 2639 h 3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1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6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8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4" name="Freeform 28"/>
            <p:cNvSpPr>
              <a:spLocks noChangeArrowheads="1"/>
            </p:cNvSpPr>
            <p:nvPr/>
          </p:nvSpPr>
          <p:spPr bwMode="auto">
            <a:xfrm>
              <a:off x="300" y="6920"/>
              <a:ext cx="1442" cy="1442"/>
            </a:xfrm>
            <a:custGeom>
              <a:avLst/>
              <a:gdLst>
                <a:gd name="T0" fmla="*/ 5278 w 394"/>
                <a:gd name="T1" fmla="*/ 2639 h 394"/>
                <a:gd name="T2" fmla="*/ 5223 w 394"/>
                <a:gd name="T3" fmla="*/ 3173 h 394"/>
                <a:gd name="T4" fmla="*/ 5091 w 394"/>
                <a:gd name="T5" fmla="*/ 3671 h 394"/>
                <a:gd name="T6" fmla="*/ 4835 w 394"/>
                <a:gd name="T7" fmla="*/ 4114 h 394"/>
                <a:gd name="T8" fmla="*/ 4502 w 394"/>
                <a:gd name="T9" fmla="*/ 4502 h 394"/>
                <a:gd name="T10" fmla="*/ 4114 w 394"/>
                <a:gd name="T11" fmla="*/ 4835 h 394"/>
                <a:gd name="T12" fmla="*/ 3671 w 394"/>
                <a:gd name="T13" fmla="*/ 5091 h 394"/>
                <a:gd name="T14" fmla="*/ 3173 w 394"/>
                <a:gd name="T15" fmla="*/ 5237 h 394"/>
                <a:gd name="T16" fmla="*/ 2639 w 394"/>
                <a:gd name="T17" fmla="*/ 5278 h 394"/>
                <a:gd name="T18" fmla="*/ 2372 w 394"/>
                <a:gd name="T19" fmla="*/ 5252 h 394"/>
                <a:gd name="T20" fmla="*/ 1863 w 394"/>
                <a:gd name="T21" fmla="*/ 5157 h 394"/>
                <a:gd name="T22" fmla="*/ 1394 w 394"/>
                <a:gd name="T23" fmla="*/ 4970 h 394"/>
                <a:gd name="T24" fmla="*/ 952 w 394"/>
                <a:gd name="T25" fmla="*/ 4674 h 394"/>
                <a:gd name="T26" fmla="*/ 615 w 394"/>
                <a:gd name="T27" fmla="*/ 4326 h 394"/>
                <a:gd name="T28" fmla="*/ 322 w 394"/>
                <a:gd name="T29" fmla="*/ 3883 h 394"/>
                <a:gd name="T30" fmla="*/ 121 w 394"/>
                <a:gd name="T31" fmla="*/ 3429 h 394"/>
                <a:gd name="T32" fmla="*/ 26 w 394"/>
                <a:gd name="T33" fmla="*/ 2906 h 394"/>
                <a:gd name="T34" fmla="*/ 0 w 394"/>
                <a:gd name="T35" fmla="*/ 2639 h 394"/>
                <a:gd name="T36" fmla="*/ 55 w 394"/>
                <a:gd name="T37" fmla="*/ 2104 h 394"/>
                <a:gd name="T38" fmla="*/ 201 w 394"/>
                <a:gd name="T39" fmla="*/ 1621 h 394"/>
                <a:gd name="T40" fmla="*/ 443 w 394"/>
                <a:gd name="T41" fmla="*/ 1178 h 394"/>
                <a:gd name="T42" fmla="*/ 776 w 394"/>
                <a:gd name="T43" fmla="*/ 791 h 394"/>
                <a:gd name="T44" fmla="*/ 1178 w 394"/>
                <a:gd name="T45" fmla="*/ 443 h 394"/>
                <a:gd name="T46" fmla="*/ 1607 w 394"/>
                <a:gd name="T47" fmla="*/ 201 h 394"/>
                <a:gd name="T48" fmla="*/ 2104 w 394"/>
                <a:gd name="T49" fmla="*/ 55 h 394"/>
                <a:gd name="T50" fmla="*/ 2639 w 394"/>
                <a:gd name="T51" fmla="*/ 0 h 394"/>
                <a:gd name="T52" fmla="*/ 2906 w 394"/>
                <a:gd name="T53" fmla="*/ 26 h 394"/>
                <a:gd name="T54" fmla="*/ 3415 w 394"/>
                <a:gd name="T55" fmla="*/ 121 h 394"/>
                <a:gd name="T56" fmla="*/ 3883 w 394"/>
                <a:gd name="T57" fmla="*/ 322 h 394"/>
                <a:gd name="T58" fmla="*/ 4326 w 394"/>
                <a:gd name="T59" fmla="*/ 615 h 394"/>
                <a:gd name="T60" fmla="*/ 4674 w 394"/>
                <a:gd name="T61" fmla="*/ 952 h 394"/>
                <a:gd name="T62" fmla="*/ 4956 w 394"/>
                <a:gd name="T63" fmla="*/ 1394 h 394"/>
                <a:gd name="T64" fmla="*/ 5157 w 394"/>
                <a:gd name="T65" fmla="*/ 1863 h 394"/>
                <a:gd name="T66" fmla="*/ 5252 w 394"/>
                <a:gd name="T67" fmla="*/ 2372 h 394"/>
                <a:gd name="T68" fmla="*/ 5278 w 394"/>
                <a:gd name="T69" fmla="*/ 2639 h 3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1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8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5" name="Freeform 29"/>
            <p:cNvSpPr>
              <a:spLocks noChangeArrowheads="1"/>
            </p:cNvSpPr>
            <p:nvPr/>
          </p:nvSpPr>
          <p:spPr bwMode="auto">
            <a:xfrm>
              <a:off x="1262" y="5235"/>
              <a:ext cx="1445" cy="1447"/>
            </a:xfrm>
            <a:custGeom>
              <a:avLst/>
              <a:gdLst>
                <a:gd name="T0" fmla="*/ 5300 w 394"/>
                <a:gd name="T1" fmla="*/ 2656 h 395"/>
                <a:gd name="T2" fmla="*/ 5245 w 394"/>
                <a:gd name="T3" fmla="*/ 3194 h 395"/>
                <a:gd name="T4" fmla="*/ 5098 w 394"/>
                <a:gd name="T5" fmla="*/ 3678 h 395"/>
                <a:gd name="T6" fmla="*/ 4856 w 394"/>
                <a:gd name="T7" fmla="*/ 4121 h 395"/>
                <a:gd name="T8" fmla="*/ 4518 w 394"/>
                <a:gd name="T9" fmla="*/ 4510 h 395"/>
                <a:gd name="T10" fmla="*/ 4115 w 394"/>
                <a:gd name="T11" fmla="*/ 4858 h 395"/>
                <a:gd name="T12" fmla="*/ 3671 w 394"/>
                <a:gd name="T13" fmla="*/ 5099 h 395"/>
                <a:gd name="T14" fmla="*/ 3187 w 394"/>
                <a:gd name="T15" fmla="*/ 5246 h 395"/>
                <a:gd name="T16" fmla="*/ 2652 w 394"/>
                <a:gd name="T17" fmla="*/ 5301 h 395"/>
                <a:gd name="T18" fmla="*/ 2380 w 394"/>
                <a:gd name="T19" fmla="*/ 5275 h 395"/>
                <a:gd name="T20" fmla="*/ 1856 w 394"/>
                <a:gd name="T21" fmla="*/ 5165 h 395"/>
                <a:gd name="T22" fmla="*/ 1397 w 394"/>
                <a:gd name="T23" fmla="*/ 4978 h 395"/>
                <a:gd name="T24" fmla="*/ 954 w 394"/>
                <a:gd name="T25" fmla="*/ 4682 h 395"/>
                <a:gd name="T26" fmla="*/ 605 w 394"/>
                <a:gd name="T27" fmla="*/ 4334 h 395"/>
                <a:gd name="T28" fmla="*/ 308 w 394"/>
                <a:gd name="T29" fmla="*/ 3905 h 395"/>
                <a:gd name="T30" fmla="*/ 121 w 394"/>
                <a:gd name="T31" fmla="*/ 3436 h 395"/>
                <a:gd name="T32" fmla="*/ 26 w 394"/>
                <a:gd name="T33" fmla="*/ 2927 h 395"/>
                <a:gd name="T34" fmla="*/ 0 w 394"/>
                <a:gd name="T35" fmla="*/ 2656 h 395"/>
                <a:gd name="T36" fmla="*/ 40 w 394"/>
                <a:gd name="T37" fmla="*/ 2106 h 395"/>
                <a:gd name="T38" fmla="*/ 187 w 394"/>
                <a:gd name="T39" fmla="*/ 1623 h 395"/>
                <a:gd name="T40" fmla="*/ 444 w 394"/>
                <a:gd name="T41" fmla="*/ 1180 h 395"/>
                <a:gd name="T42" fmla="*/ 781 w 394"/>
                <a:gd name="T43" fmla="*/ 791 h 395"/>
                <a:gd name="T44" fmla="*/ 1170 w 394"/>
                <a:gd name="T45" fmla="*/ 443 h 395"/>
                <a:gd name="T46" fmla="*/ 1614 w 394"/>
                <a:gd name="T47" fmla="*/ 201 h 395"/>
                <a:gd name="T48" fmla="*/ 2112 w 394"/>
                <a:gd name="T49" fmla="*/ 55 h 395"/>
                <a:gd name="T50" fmla="*/ 2652 w 394"/>
                <a:gd name="T51" fmla="*/ 0 h 395"/>
                <a:gd name="T52" fmla="*/ 2919 w 394"/>
                <a:gd name="T53" fmla="*/ 26 h 395"/>
                <a:gd name="T54" fmla="*/ 3429 w 394"/>
                <a:gd name="T55" fmla="*/ 136 h 395"/>
                <a:gd name="T56" fmla="*/ 3902 w 394"/>
                <a:gd name="T57" fmla="*/ 322 h 395"/>
                <a:gd name="T58" fmla="*/ 4346 w 394"/>
                <a:gd name="T59" fmla="*/ 619 h 395"/>
                <a:gd name="T60" fmla="*/ 4680 w 394"/>
                <a:gd name="T61" fmla="*/ 967 h 395"/>
                <a:gd name="T62" fmla="*/ 4977 w 394"/>
                <a:gd name="T63" fmla="*/ 1396 h 395"/>
                <a:gd name="T64" fmla="*/ 5179 w 394"/>
                <a:gd name="T65" fmla="*/ 1865 h 395"/>
                <a:gd name="T66" fmla="*/ 5274 w 394"/>
                <a:gd name="T67" fmla="*/ 2374 h 395"/>
                <a:gd name="T68" fmla="*/ 5300 w 394"/>
                <a:gd name="T69" fmla="*/ 2656 h 39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5">
                  <a:moveTo>
                    <a:pt x="394" y="198"/>
                  </a:moveTo>
                  <a:lnTo>
                    <a:pt x="394" y="198"/>
                  </a:lnTo>
                  <a:lnTo>
                    <a:pt x="392" y="218"/>
                  </a:lnTo>
                  <a:lnTo>
                    <a:pt x="390" y="238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1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6" y="362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3"/>
                  </a:lnTo>
                  <a:lnTo>
                    <a:pt x="197" y="395"/>
                  </a:lnTo>
                  <a:lnTo>
                    <a:pt x="177" y="393"/>
                  </a:lnTo>
                  <a:lnTo>
                    <a:pt x="157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2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7"/>
                  </a:lnTo>
                  <a:lnTo>
                    <a:pt x="23" y="291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8"/>
                  </a:lnTo>
                  <a:lnTo>
                    <a:pt x="2" y="218"/>
                  </a:lnTo>
                  <a:lnTo>
                    <a:pt x="0" y="198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2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10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10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8" y="72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8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6" name="Freeform 30"/>
            <p:cNvSpPr>
              <a:spLocks noChangeArrowheads="1"/>
            </p:cNvSpPr>
            <p:nvPr/>
          </p:nvSpPr>
          <p:spPr bwMode="auto">
            <a:xfrm>
              <a:off x="6077" y="3552"/>
              <a:ext cx="1442" cy="1442"/>
            </a:xfrm>
            <a:custGeom>
              <a:avLst/>
              <a:gdLst>
                <a:gd name="T0" fmla="*/ 5278 w 394"/>
                <a:gd name="T1" fmla="*/ 2639 h 394"/>
                <a:gd name="T2" fmla="*/ 5223 w 394"/>
                <a:gd name="T3" fmla="*/ 3173 h 394"/>
                <a:gd name="T4" fmla="*/ 5076 w 394"/>
                <a:gd name="T5" fmla="*/ 3656 h 394"/>
                <a:gd name="T6" fmla="*/ 4835 w 394"/>
                <a:gd name="T7" fmla="*/ 4099 h 394"/>
                <a:gd name="T8" fmla="*/ 4487 w 394"/>
                <a:gd name="T9" fmla="*/ 4487 h 394"/>
                <a:gd name="T10" fmla="*/ 4099 w 394"/>
                <a:gd name="T11" fmla="*/ 4835 h 394"/>
                <a:gd name="T12" fmla="*/ 3656 w 394"/>
                <a:gd name="T13" fmla="*/ 5076 h 394"/>
                <a:gd name="T14" fmla="*/ 3173 w 394"/>
                <a:gd name="T15" fmla="*/ 5223 h 394"/>
                <a:gd name="T16" fmla="*/ 2639 w 394"/>
                <a:gd name="T17" fmla="*/ 5278 h 394"/>
                <a:gd name="T18" fmla="*/ 2372 w 394"/>
                <a:gd name="T19" fmla="*/ 5252 h 394"/>
                <a:gd name="T20" fmla="*/ 1848 w 394"/>
                <a:gd name="T21" fmla="*/ 5157 h 394"/>
                <a:gd name="T22" fmla="*/ 1394 w 394"/>
                <a:gd name="T23" fmla="*/ 4956 h 394"/>
                <a:gd name="T24" fmla="*/ 952 w 394"/>
                <a:gd name="T25" fmla="*/ 4663 h 394"/>
                <a:gd name="T26" fmla="*/ 604 w 394"/>
                <a:gd name="T27" fmla="*/ 4326 h 394"/>
                <a:gd name="T28" fmla="*/ 307 w 394"/>
                <a:gd name="T29" fmla="*/ 3883 h 394"/>
                <a:gd name="T30" fmla="*/ 121 w 394"/>
                <a:gd name="T31" fmla="*/ 3415 h 394"/>
                <a:gd name="T32" fmla="*/ 15 w 394"/>
                <a:gd name="T33" fmla="*/ 2906 h 394"/>
                <a:gd name="T34" fmla="*/ 0 w 394"/>
                <a:gd name="T35" fmla="*/ 2639 h 394"/>
                <a:gd name="T36" fmla="*/ 40 w 394"/>
                <a:gd name="T37" fmla="*/ 2104 h 394"/>
                <a:gd name="T38" fmla="*/ 187 w 394"/>
                <a:gd name="T39" fmla="*/ 1607 h 394"/>
                <a:gd name="T40" fmla="*/ 428 w 394"/>
                <a:gd name="T41" fmla="*/ 1164 h 394"/>
                <a:gd name="T42" fmla="*/ 776 w 394"/>
                <a:gd name="T43" fmla="*/ 776 h 394"/>
                <a:gd name="T44" fmla="*/ 1164 w 394"/>
                <a:gd name="T45" fmla="*/ 443 h 394"/>
                <a:gd name="T46" fmla="*/ 1607 w 394"/>
                <a:gd name="T47" fmla="*/ 187 h 394"/>
                <a:gd name="T48" fmla="*/ 2090 w 394"/>
                <a:gd name="T49" fmla="*/ 40 h 394"/>
                <a:gd name="T50" fmla="*/ 2639 w 394"/>
                <a:gd name="T51" fmla="*/ 0 h 394"/>
                <a:gd name="T52" fmla="*/ 2906 w 394"/>
                <a:gd name="T53" fmla="*/ 26 h 394"/>
                <a:gd name="T54" fmla="*/ 3415 w 394"/>
                <a:gd name="T55" fmla="*/ 121 h 394"/>
                <a:gd name="T56" fmla="*/ 3883 w 394"/>
                <a:gd name="T57" fmla="*/ 307 h 394"/>
                <a:gd name="T58" fmla="*/ 4326 w 394"/>
                <a:gd name="T59" fmla="*/ 604 h 394"/>
                <a:gd name="T60" fmla="*/ 4663 w 394"/>
                <a:gd name="T61" fmla="*/ 952 h 394"/>
                <a:gd name="T62" fmla="*/ 4956 w 394"/>
                <a:gd name="T63" fmla="*/ 1394 h 394"/>
                <a:gd name="T64" fmla="*/ 5157 w 394"/>
                <a:gd name="T65" fmla="*/ 1848 h 394"/>
                <a:gd name="T66" fmla="*/ 5252 w 394"/>
                <a:gd name="T67" fmla="*/ 2372 h 394"/>
                <a:gd name="T68" fmla="*/ 5278 w 394"/>
                <a:gd name="T69" fmla="*/ 2639 h 3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5" y="335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6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5" y="323"/>
                  </a:lnTo>
                  <a:lnTo>
                    <a:pt x="32" y="306"/>
                  </a:lnTo>
                  <a:lnTo>
                    <a:pt x="23" y="290"/>
                  </a:lnTo>
                  <a:lnTo>
                    <a:pt x="14" y="273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1" y="217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3" y="157"/>
                  </a:lnTo>
                  <a:lnTo>
                    <a:pt x="9" y="138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2" y="87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7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8" y="9"/>
                  </a:lnTo>
                  <a:lnTo>
                    <a:pt x="156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5" y="9"/>
                  </a:lnTo>
                  <a:lnTo>
                    <a:pt x="273" y="14"/>
                  </a:lnTo>
                  <a:lnTo>
                    <a:pt x="290" y="23"/>
                  </a:lnTo>
                  <a:lnTo>
                    <a:pt x="306" y="33"/>
                  </a:lnTo>
                  <a:lnTo>
                    <a:pt x="323" y="45"/>
                  </a:lnTo>
                  <a:lnTo>
                    <a:pt x="335" y="58"/>
                  </a:lnTo>
                  <a:lnTo>
                    <a:pt x="348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8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7" name="Freeform 31"/>
            <p:cNvSpPr>
              <a:spLocks noChangeArrowheads="1"/>
            </p:cNvSpPr>
            <p:nvPr/>
          </p:nvSpPr>
          <p:spPr bwMode="auto">
            <a:xfrm>
              <a:off x="6077" y="6920"/>
              <a:ext cx="1442" cy="1442"/>
            </a:xfrm>
            <a:custGeom>
              <a:avLst/>
              <a:gdLst>
                <a:gd name="T0" fmla="*/ 5278 w 394"/>
                <a:gd name="T1" fmla="*/ 2639 h 394"/>
                <a:gd name="T2" fmla="*/ 5223 w 394"/>
                <a:gd name="T3" fmla="*/ 3173 h 394"/>
                <a:gd name="T4" fmla="*/ 5076 w 394"/>
                <a:gd name="T5" fmla="*/ 3671 h 394"/>
                <a:gd name="T6" fmla="*/ 4835 w 394"/>
                <a:gd name="T7" fmla="*/ 4114 h 394"/>
                <a:gd name="T8" fmla="*/ 4487 w 394"/>
                <a:gd name="T9" fmla="*/ 4502 h 394"/>
                <a:gd name="T10" fmla="*/ 4099 w 394"/>
                <a:gd name="T11" fmla="*/ 4835 h 394"/>
                <a:gd name="T12" fmla="*/ 3656 w 394"/>
                <a:gd name="T13" fmla="*/ 5091 h 394"/>
                <a:gd name="T14" fmla="*/ 3173 w 394"/>
                <a:gd name="T15" fmla="*/ 5237 h 394"/>
                <a:gd name="T16" fmla="*/ 2639 w 394"/>
                <a:gd name="T17" fmla="*/ 5278 h 394"/>
                <a:gd name="T18" fmla="*/ 2372 w 394"/>
                <a:gd name="T19" fmla="*/ 5252 h 394"/>
                <a:gd name="T20" fmla="*/ 1848 w 394"/>
                <a:gd name="T21" fmla="*/ 5157 h 394"/>
                <a:gd name="T22" fmla="*/ 1394 w 394"/>
                <a:gd name="T23" fmla="*/ 4970 h 394"/>
                <a:gd name="T24" fmla="*/ 952 w 394"/>
                <a:gd name="T25" fmla="*/ 4674 h 394"/>
                <a:gd name="T26" fmla="*/ 604 w 394"/>
                <a:gd name="T27" fmla="*/ 4326 h 394"/>
                <a:gd name="T28" fmla="*/ 307 w 394"/>
                <a:gd name="T29" fmla="*/ 3883 h 394"/>
                <a:gd name="T30" fmla="*/ 121 w 394"/>
                <a:gd name="T31" fmla="*/ 3429 h 394"/>
                <a:gd name="T32" fmla="*/ 15 w 394"/>
                <a:gd name="T33" fmla="*/ 2906 h 394"/>
                <a:gd name="T34" fmla="*/ 0 w 394"/>
                <a:gd name="T35" fmla="*/ 2639 h 394"/>
                <a:gd name="T36" fmla="*/ 40 w 394"/>
                <a:gd name="T37" fmla="*/ 2104 h 394"/>
                <a:gd name="T38" fmla="*/ 187 w 394"/>
                <a:gd name="T39" fmla="*/ 1621 h 394"/>
                <a:gd name="T40" fmla="*/ 428 w 394"/>
                <a:gd name="T41" fmla="*/ 1178 h 394"/>
                <a:gd name="T42" fmla="*/ 776 w 394"/>
                <a:gd name="T43" fmla="*/ 791 h 394"/>
                <a:gd name="T44" fmla="*/ 1164 w 394"/>
                <a:gd name="T45" fmla="*/ 443 h 394"/>
                <a:gd name="T46" fmla="*/ 1607 w 394"/>
                <a:gd name="T47" fmla="*/ 201 h 394"/>
                <a:gd name="T48" fmla="*/ 2090 w 394"/>
                <a:gd name="T49" fmla="*/ 55 h 394"/>
                <a:gd name="T50" fmla="*/ 2639 w 394"/>
                <a:gd name="T51" fmla="*/ 0 h 394"/>
                <a:gd name="T52" fmla="*/ 2906 w 394"/>
                <a:gd name="T53" fmla="*/ 26 h 394"/>
                <a:gd name="T54" fmla="*/ 3415 w 394"/>
                <a:gd name="T55" fmla="*/ 121 h 394"/>
                <a:gd name="T56" fmla="*/ 3883 w 394"/>
                <a:gd name="T57" fmla="*/ 322 h 394"/>
                <a:gd name="T58" fmla="*/ 4326 w 394"/>
                <a:gd name="T59" fmla="*/ 615 h 394"/>
                <a:gd name="T60" fmla="*/ 4663 w 394"/>
                <a:gd name="T61" fmla="*/ 952 h 394"/>
                <a:gd name="T62" fmla="*/ 4956 w 394"/>
                <a:gd name="T63" fmla="*/ 1394 h 394"/>
                <a:gd name="T64" fmla="*/ 5157 w 394"/>
                <a:gd name="T65" fmla="*/ 1863 h 394"/>
                <a:gd name="T66" fmla="*/ 5252 w 394"/>
                <a:gd name="T67" fmla="*/ 2372 h 394"/>
                <a:gd name="T68" fmla="*/ 5278 w 394"/>
                <a:gd name="T69" fmla="*/ 2639 h 3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5" y="336"/>
                  </a:lnTo>
                  <a:lnTo>
                    <a:pt x="323" y="349"/>
                  </a:lnTo>
                  <a:lnTo>
                    <a:pt x="306" y="361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6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2" y="307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7"/>
                  </a:lnTo>
                  <a:lnTo>
                    <a:pt x="1" y="217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2" y="88"/>
                  </a:lnTo>
                  <a:lnTo>
                    <a:pt x="45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6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5" y="59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8" name="Freeform 34"/>
            <p:cNvSpPr>
              <a:spLocks noChangeArrowheads="1"/>
            </p:cNvSpPr>
            <p:nvPr/>
          </p:nvSpPr>
          <p:spPr bwMode="auto">
            <a:xfrm>
              <a:off x="7037" y="5235"/>
              <a:ext cx="1442" cy="1447"/>
            </a:xfrm>
            <a:custGeom>
              <a:avLst/>
              <a:gdLst>
                <a:gd name="T0" fmla="*/ 5278 w 394"/>
                <a:gd name="T1" fmla="*/ 2656 h 395"/>
                <a:gd name="T2" fmla="*/ 5237 w 394"/>
                <a:gd name="T3" fmla="*/ 3194 h 395"/>
                <a:gd name="T4" fmla="*/ 5091 w 394"/>
                <a:gd name="T5" fmla="*/ 3678 h 395"/>
                <a:gd name="T6" fmla="*/ 4849 w 394"/>
                <a:gd name="T7" fmla="*/ 4121 h 395"/>
                <a:gd name="T8" fmla="*/ 4502 w 394"/>
                <a:gd name="T9" fmla="*/ 4510 h 395"/>
                <a:gd name="T10" fmla="*/ 4114 w 394"/>
                <a:gd name="T11" fmla="*/ 4858 h 395"/>
                <a:gd name="T12" fmla="*/ 3671 w 394"/>
                <a:gd name="T13" fmla="*/ 5099 h 395"/>
                <a:gd name="T14" fmla="*/ 3188 w 394"/>
                <a:gd name="T15" fmla="*/ 5246 h 395"/>
                <a:gd name="T16" fmla="*/ 2639 w 394"/>
                <a:gd name="T17" fmla="*/ 5301 h 395"/>
                <a:gd name="T18" fmla="*/ 2372 w 394"/>
                <a:gd name="T19" fmla="*/ 5275 h 395"/>
                <a:gd name="T20" fmla="*/ 1863 w 394"/>
                <a:gd name="T21" fmla="*/ 5165 h 395"/>
                <a:gd name="T22" fmla="*/ 1394 w 394"/>
                <a:gd name="T23" fmla="*/ 4978 h 395"/>
                <a:gd name="T24" fmla="*/ 952 w 394"/>
                <a:gd name="T25" fmla="*/ 4682 h 395"/>
                <a:gd name="T26" fmla="*/ 615 w 394"/>
                <a:gd name="T27" fmla="*/ 4334 h 395"/>
                <a:gd name="T28" fmla="*/ 322 w 394"/>
                <a:gd name="T29" fmla="*/ 3905 h 395"/>
                <a:gd name="T30" fmla="*/ 121 w 394"/>
                <a:gd name="T31" fmla="*/ 3436 h 395"/>
                <a:gd name="T32" fmla="*/ 26 w 394"/>
                <a:gd name="T33" fmla="*/ 2927 h 395"/>
                <a:gd name="T34" fmla="*/ 0 w 394"/>
                <a:gd name="T35" fmla="*/ 2656 h 395"/>
                <a:gd name="T36" fmla="*/ 55 w 394"/>
                <a:gd name="T37" fmla="*/ 2106 h 395"/>
                <a:gd name="T38" fmla="*/ 201 w 394"/>
                <a:gd name="T39" fmla="*/ 1623 h 395"/>
                <a:gd name="T40" fmla="*/ 443 w 394"/>
                <a:gd name="T41" fmla="*/ 1180 h 395"/>
                <a:gd name="T42" fmla="*/ 791 w 394"/>
                <a:gd name="T43" fmla="*/ 791 h 395"/>
                <a:gd name="T44" fmla="*/ 1178 w 394"/>
                <a:gd name="T45" fmla="*/ 443 h 395"/>
                <a:gd name="T46" fmla="*/ 1621 w 394"/>
                <a:gd name="T47" fmla="*/ 201 h 395"/>
                <a:gd name="T48" fmla="*/ 2104 w 394"/>
                <a:gd name="T49" fmla="*/ 55 h 395"/>
                <a:gd name="T50" fmla="*/ 2639 w 394"/>
                <a:gd name="T51" fmla="*/ 0 h 395"/>
                <a:gd name="T52" fmla="*/ 2906 w 394"/>
                <a:gd name="T53" fmla="*/ 26 h 395"/>
                <a:gd name="T54" fmla="*/ 3429 w 394"/>
                <a:gd name="T55" fmla="*/ 136 h 395"/>
                <a:gd name="T56" fmla="*/ 3883 w 394"/>
                <a:gd name="T57" fmla="*/ 322 h 395"/>
                <a:gd name="T58" fmla="*/ 4326 w 394"/>
                <a:gd name="T59" fmla="*/ 619 h 395"/>
                <a:gd name="T60" fmla="*/ 4674 w 394"/>
                <a:gd name="T61" fmla="*/ 967 h 395"/>
                <a:gd name="T62" fmla="*/ 4970 w 394"/>
                <a:gd name="T63" fmla="*/ 1396 h 395"/>
                <a:gd name="T64" fmla="*/ 5157 w 394"/>
                <a:gd name="T65" fmla="*/ 1865 h 395"/>
                <a:gd name="T66" fmla="*/ 5263 w 394"/>
                <a:gd name="T67" fmla="*/ 2374 h 395"/>
                <a:gd name="T68" fmla="*/ 5278 w 394"/>
                <a:gd name="T69" fmla="*/ 2656 h 39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5">
                  <a:moveTo>
                    <a:pt x="394" y="198"/>
                  </a:moveTo>
                  <a:lnTo>
                    <a:pt x="394" y="198"/>
                  </a:lnTo>
                  <a:lnTo>
                    <a:pt x="393" y="218"/>
                  </a:lnTo>
                  <a:lnTo>
                    <a:pt x="391" y="238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1" y="291"/>
                  </a:lnTo>
                  <a:lnTo>
                    <a:pt x="362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2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6" y="385"/>
                  </a:lnTo>
                  <a:lnTo>
                    <a:pt x="238" y="391"/>
                  </a:lnTo>
                  <a:lnTo>
                    <a:pt x="217" y="393"/>
                  </a:lnTo>
                  <a:lnTo>
                    <a:pt x="197" y="395"/>
                  </a:lnTo>
                  <a:lnTo>
                    <a:pt x="177" y="393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1" y="380"/>
                  </a:lnTo>
                  <a:lnTo>
                    <a:pt x="104" y="371"/>
                  </a:lnTo>
                  <a:lnTo>
                    <a:pt x="88" y="362"/>
                  </a:lnTo>
                  <a:lnTo>
                    <a:pt x="71" y="349"/>
                  </a:lnTo>
                  <a:lnTo>
                    <a:pt x="59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1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8"/>
                  </a:lnTo>
                  <a:lnTo>
                    <a:pt x="2" y="218"/>
                  </a:lnTo>
                  <a:lnTo>
                    <a:pt x="0" y="198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2"/>
                  </a:lnTo>
                  <a:lnTo>
                    <a:pt x="59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10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8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2"/>
                  </a:lnTo>
                  <a:lnTo>
                    <a:pt x="362" y="88"/>
                  </a:lnTo>
                  <a:lnTo>
                    <a:pt x="371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3" y="177"/>
                  </a:lnTo>
                  <a:lnTo>
                    <a:pt x="394" y="198"/>
                  </a:lnTo>
                  <a:close/>
                </a:path>
              </a:pathLst>
            </a:custGeom>
            <a:gradFill rotWithShape="1">
              <a:gsLst>
                <a:gs pos="0">
                  <a:srgbClr val="E2E2E2"/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9" name="Freeform 41"/>
            <p:cNvSpPr>
              <a:spLocks noChangeArrowheads="1"/>
            </p:cNvSpPr>
            <p:nvPr/>
          </p:nvSpPr>
          <p:spPr bwMode="auto">
            <a:xfrm>
              <a:off x="2991" y="4939"/>
              <a:ext cx="1760" cy="1757"/>
            </a:xfrm>
            <a:custGeom>
              <a:avLst/>
              <a:gdLst>
                <a:gd name="T0" fmla="*/ 7862 w 394"/>
                <a:gd name="T1" fmla="*/ 3919 h 395"/>
                <a:gd name="T2" fmla="*/ 7804 w 394"/>
                <a:gd name="T3" fmla="*/ 4711 h 395"/>
                <a:gd name="T4" fmla="*/ 7581 w 394"/>
                <a:gd name="T5" fmla="*/ 5422 h 395"/>
                <a:gd name="T6" fmla="*/ 7223 w 394"/>
                <a:gd name="T7" fmla="*/ 6076 h 395"/>
                <a:gd name="T8" fmla="*/ 6705 w 394"/>
                <a:gd name="T9" fmla="*/ 6650 h 395"/>
                <a:gd name="T10" fmla="*/ 6124 w 394"/>
                <a:gd name="T11" fmla="*/ 7161 h 395"/>
                <a:gd name="T12" fmla="*/ 5468 w 394"/>
                <a:gd name="T13" fmla="*/ 7517 h 395"/>
                <a:gd name="T14" fmla="*/ 4748 w 394"/>
                <a:gd name="T15" fmla="*/ 7735 h 395"/>
                <a:gd name="T16" fmla="*/ 3931 w 394"/>
                <a:gd name="T17" fmla="*/ 7815 h 395"/>
                <a:gd name="T18" fmla="*/ 3533 w 394"/>
                <a:gd name="T19" fmla="*/ 7775 h 395"/>
                <a:gd name="T20" fmla="*/ 2774 w 394"/>
                <a:gd name="T21" fmla="*/ 7620 h 395"/>
                <a:gd name="T22" fmla="*/ 2077 w 394"/>
                <a:gd name="T23" fmla="*/ 7339 h 395"/>
                <a:gd name="T24" fmla="*/ 1416 w 394"/>
                <a:gd name="T25" fmla="*/ 6903 h 395"/>
                <a:gd name="T26" fmla="*/ 916 w 394"/>
                <a:gd name="T27" fmla="*/ 6392 h 395"/>
                <a:gd name="T28" fmla="*/ 478 w 394"/>
                <a:gd name="T29" fmla="*/ 5756 h 395"/>
                <a:gd name="T30" fmla="*/ 179 w 394"/>
                <a:gd name="T31" fmla="*/ 5066 h 395"/>
                <a:gd name="T32" fmla="*/ 40 w 394"/>
                <a:gd name="T33" fmla="*/ 4315 h 395"/>
                <a:gd name="T34" fmla="*/ 0 w 394"/>
                <a:gd name="T35" fmla="*/ 3919 h 395"/>
                <a:gd name="T36" fmla="*/ 80 w 394"/>
                <a:gd name="T37" fmla="*/ 3105 h 395"/>
                <a:gd name="T38" fmla="*/ 299 w 394"/>
                <a:gd name="T39" fmla="*/ 2393 h 395"/>
                <a:gd name="T40" fmla="*/ 657 w 394"/>
                <a:gd name="T41" fmla="*/ 1739 h 395"/>
                <a:gd name="T42" fmla="*/ 1179 w 394"/>
                <a:gd name="T43" fmla="*/ 1165 h 395"/>
                <a:gd name="T44" fmla="*/ 1756 w 394"/>
                <a:gd name="T45" fmla="*/ 654 h 395"/>
                <a:gd name="T46" fmla="*/ 2417 w 394"/>
                <a:gd name="T47" fmla="*/ 298 h 395"/>
                <a:gd name="T48" fmla="*/ 3131 w 394"/>
                <a:gd name="T49" fmla="*/ 80 h 395"/>
                <a:gd name="T50" fmla="*/ 3931 w 394"/>
                <a:gd name="T51" fmla="*/ 0 h 395"/>
                <a:gd name="T52" fmla="*/ 4329 w 394"/>
                <a:gd name="T53" fmla="*/ 40 h 395"/>
                <a:gd name="T54" fmla="*/ 5110 w 394"/>
                <a:gd name="T55" fmla="*/ 196 h 395"/>
                <a:gd name="T56" fmla="*/ 5785 w 394"/>
                <a:gd name="T57" fmla="*/ 476 h 395"/>
                <a:gd name="T58" fmla="*/ 6446 w 394"/>
                <a:gd name="T59" fmla="*/ 912 h 395"/>
                <a:gd name="T60" fmla="*/ 6964 w 394"/>
                <a:gd name="T61" fmla="*/ 1423 h 395"/>
                <a:gd name="T62" fmla="*/ 7402 w 394"/>
                <a:gd name="T63" fmla="*/ 2059 h 395"/>
                <a:gd name="T64" fmla="*/ 7683 w 394"/>
                <a:gd name="T65" fmla="*/ 2749 h 395"/>
                <a:gd name="T66" fmla="*/ 7844 w 394"/>
                <a:gd name="T67" fmla="*/ 3501 h 395"/>
                <a:gd name="T68" fmla="*/ 7862 w 394"/>
                <a:gd name="T69" fmla="*/ 3919 h 39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94" h="395">
                  <a:moveTo>
                    <a:pt x="394" y="198"/>
                  </a:moveTo>
                  <a:lnTo>
                    <a:pt x="394" y="198"/>
                  </a:lnTo>
                  <a:lnTo>
                    <a:pt x="393" y="218"/>
                  </a:lnTo>
                  <a:lnTo>
                    <a:pt x="391" y="238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1" y="291"/>
                  </a:lnTo>
                  <a:lnTo>
                    <a:pt x="362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2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6" y="385"/>
                  </a:lnTo>
                  <a:lnTo>
                    <a:pt x="238" y="391"/>
                  </a:lnTo>
                  <a:lnTo>
                    <a:pt x="217" y="393"/>
                  </a:lnTo>
                  <a:lnTo>
                    <a:pt x="197" y="395"/>
                  </a:lnTo>
                  <a:lnTo>
                    <a:pt x="177" y="393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1" y="380"/>
                  </a:lnTo>
                  <a:lnTo>
                    <a:pt x="104" y="371"/>
                  </a:lnTo>
                  <a:lnTo>
                    <a:pt x="88" y="362"/>
                  </a:lnTo>
                  <a:lnTo>
                    <a:pt x="71" y="349"/>
                  </a:lnTo>
                  <a:lnTo>
                    <a:pt x="59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1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8"/>
                  </a:lnTo>
                  <a:lnTo>
                    <a:pt x="2" y="218"/>
                  </a:lnTo>
                  <a:lnTo>
                    <a:pt x="0" y="198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2"/>
                  </a:lnTo>
                  <a:lnTo>
                    <a:pt x="59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10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8" y="4"/>
                  </a:lnTo>
                  <a:lnTo>
                    <a:pt x="256" y="10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2"/>
                  </a:lnTo>
                  <a:lnTo>
                    <a:pt x="362" y="88"/>
                  </a:lnTo>
                  <a:lnTo>
                    <a:pt x="371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3" y="177"/>
                  </a:lnTo>
                  <a:lnTo>
                    <a:pt x="394" y="198"/>
                  </a:lnTo>
                  <a:close/>
                </a:path>
              </a:pathLst>
            </a:custGeom>
            <a:gradFill rotWithShape="1">
              <a:gsLst>
                <a:gs pos="0">
                  <a:srgbClr val="0099FF"/>
                </a:gs>
                <a:gs pos="100000">
                  <a:srgbClr val="005F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0" name="矩形 3"/>
            <p:cNvSpPr>
              <a:spLocks noChangeArrowheads="1"/>
            </p:cNvSpPr>
            <p:nvPr/>
          </p:nvSpPr>
          <p:spPr bwMode="auto">
            <a:xfrm>
              <a:off x="1986" y="3594"/>
              <a:ext cx="2029" cy="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63575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开源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社区</a:t>
              </a:r>
            </a:p>
          </p:txBody>
        </p:sp>
        <p:sp>
          <p:nvSpPr>
            <p:cNvPr id="321" name="矩形 74"/>
            <p:cNvSpPr>
              <a:spLocks noChangeArrowheads="1"/>
            </p:cNvSpPr>
            <p:nvPr/>
          </p:nvSpPr>
          <p:spPr bwMode="auto">
            <a:xfrm>
              <a:off x="4892" y="5447"/>
              <a:ext cx="1905" cy="1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63575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平台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企业</a:t>
              </a:r>
            </a:p>
          </p:txBody>
        </p:sp>
        <p:sp>
          <p:nvSpPr>
            <p:cNvPr id="322" name="矩形 75"/>
            <p:cNvSpPr>
              <a:spLocks noChangeArrowheads="1"/>
            </p:cNvSpPr>
            <p:nvPr/>
          </p:nvSpPr>
          <p:spPr bwMode="auto">
            <a:xfrm>
              <a:off x="1589" y="6920"/>
              <a:ext cx="2715" cy="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663575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663575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66357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产业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联盟</a:t>
              </a:r>
            </a:p>
          </p:txBody>
        </p:sp>
      </p:grpSp>
      <p:sp>
        <p:nvSpPr>
          <p:cNvPr id="2" name="椭圆 1"/>
          <p:cNvSpPr/>
          <p:nvPr/>
        </p:nvSpPr>
        <p:spPr bwMode="auto">
          <a:xfrm>
            <a:off x="5368290" y="3100705"/>
            <a:ext cx="2212340" cy="2212340"/>
          </a:xfrm>
          <a:prstGeom prst="ellipse">
            <a:avLst/>
          </a:prstGeom>
          <a:gradFill rotWithShape="1">
            <a:gsLst>
              <a:gs pos="0">
                <a:srgbClr val="00C8FF"/>
              </a:gs>
              <a:gs pos="100000">
                <a:srgbClr val="004BFF"/>
              </a:gs>
            </a:gsLst>
            <a:lin ang="5400000" scaled="1"/>
          </a:gradFill>
          <a:ln>
            <a:noFill/>
          </a:ln>
        </p:spPr>
        <p:txBody>
          <a:bodyPr wrap="none" rtlCol="0" anchor="ctr">
            <a:noAutofit/>
          </a:bodyPr>
          <a:lstStyle>
            <a:lvl1pPr defTabSz="663575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663575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663575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663575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663575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6635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6635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6635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6635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 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开源社区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  </a:t>
            </a:r>
            <a:endParaRPr lang="en-US" altLang="zh-CN" sz="2000" b="1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平台企业</a:t>
            </a:r>
            <a:endParaRPr lang="zh-CN" altLang="en-US" sz="2000" b="1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+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产业联盟</a:t>
            </a:r>
            <a:endParaRPr lang="en-US" altLang="zh-CN" sz="2000" b="1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cxnSp>
        <p:nvCxnSpPr>
          <p:cNvPr id="3" name="肘形连接符 2"/>
          <p:cNvCxnSpPr>
            <a:stCxn id="306" idx="0"/>
            <a:endCxn id="287" idx="1"/>
          </p:cNvCxnSpPr>
          <p:nvPr/>
        </p:nvCxnSpPr>
        <p:spPr>
          <a:xfrm rot="5400000" flipH="1" flipV="1">
            <a:off x="1860257" y="1390515"/>
            <a:ext cx="597087" cy="963060"/>
          </a:xfrm>
          <a:prstGeom prst="bentConnector2">
            <a:avLst/>
          </a:prstGeom>
          <a:ln w="25400" cmpd="sng">
            <a:solidFill>
              <a:schemeClr val="bg1">
                <a:alpha val="58000"/>
              </a:schemeClr>
            </a:solidFill>
            <a:prstDash val="sys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肘形连接符 3"/>
          <p:cNvCxnSpPr>
            <a:stCxn id="304" idx="0"/>
          </p:cNvCxnSpPr>
          <p:nvPr/>
        </p:nvCxnSpPr>
        <p:spPr>
          <a:xfrm rot="16200000">
            <a:off x="3489325" y="2232025"/>
            <a:ext cx="574675" cy="1116965"/>
          </a:xfrm>
          <a:prstGeom prst="bentConnector2">
            <a:avLst/>
          </a:prstGeom>
          <a:ln w="25400" cmpd="sng">
            <a:solidFill>
              <a:schemeClr val="bg1">
                <a:alpha val="58000"/>
              </a:schemeClr>
            </a:solidFill>
            <a:prstDash val="sys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连接符 4"/>
          <p:cNvCxnSpPr>
            <a:stCxn id="303" idx="2"/>
          </p:cNvCxnSpPr>
          <p:nvPr/>
        </p:nvCxnSpPr>
        <p:spPr>
          <a:xfrm rot="5400000" flipV="1">
            <a:off x="3285490" y="4476115"/>
            <a:ext cx="436880" cy="3653155"/>
          </a:xfrm>
          <a:prstGeom prst="bentConnector2">
            <a:avLst/>
          </a:prstGeom>
          <a:ln w="25400" cmpd="sng">
            <a:solidFill>
              <a:schemeClr val="bg1">
                <a:alpha val="58000"/>
              </a:schemeClr>
            </a:solidFill>
            <a:prstDash val="sys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标题 1"/>
          <p:cNvSpPr txBox="1"/>
          <p:nvPr/>
        </p:nvSpPr>
        <p:spPr bwMode="auto">
          <a:xfrm>
            <a:off x="1102659" y="50800"/>
            <a:ext cx="12040571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400" dirty="0">
                <a:solidFill>
                  <a:schemeClr val="accent4"/>
                </a:solidFill>
                <a:sym typeface="等线" panose="02010600030101010101" pitchFamily="2" charset="-122"/>
              </a:rPr>
              <a:t>破局：低代码技术是必由之路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965073" y="2424133"/>
            <a:ext cx="10903839" cy="1312126"/>
            <a:chOff x="965073" y="2515573"/>
            <a:chExt cx="10903839" cy="1312126"/>
          </a:xfrm>
        </p:grpSpPr>
        <p:sp>
          <p:nvSpPr>
            <p:cNvPr id="3" name="文本框 2"/>
            <p:cNvSpPr txBox="1"/>
            <p:nvPr/>
          </p:nvSpPr>
          <p:spPr bwMode="auto">
            <a:xfrm>
              <a:off x="965073" y="2515573"/>
              <a:ext cx="10903839" cy="1312126"/>
            </a:xfrm>
            <a:prstGeom prst="flowChartAlternateProcess">
              <a:avLst/>
            </a:prstGeom>
            <a:gradFill rotWithShape="1">
              <a:gsLst>
                <a:gs pos="43000">
                  <a:srgbClr val="00B0F0">
                    <a:lumMod val="98000"/>
                    <a:alpha val="14000"/>
                  </a:srgbClr>
                </a:gs>
                <a:gs pos="100000">
                  <a:srgbClr val="00B0F0">
                    <a:alpha val="8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5000">
                    <a:srgbClr val="00B0F0">
                      <a:alpha val="23000"/>
                    </a:srgbClr>
                  </a:gs>
                  <a:gs pos="61000">
                    <a:srgbClr val="00B0F0">
                      <a:alpha val="22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vert="horz" wrap="square" numCol="1" spcCol="0" rtlCol="0" fromWordArt="0" anchor="t" anchorCtr="0" forceAA="0" compatLnSpc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223" name="TextBox 21"/>
            <p:cNvSpPr txBox="1"/>
            <p:nvPr/>
          </p:nvSpPr>
          <p:spPr>
            <a:xfrm>
              <a:off x="1424162" y="2661355"/>
              <a:ext cx="1000887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2021年，市场对于应用开发的需求，将</a:t>
              </a:r>
              <a:r>
                <a:rPr lang="zh-CN" altLang="en-US" sz="2400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五倍</a:t>
              </a:r>
              <a:r>
                <a:rPr lang="zh-CN" altLang="en-US" sz="2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于IT公司的产能</a:t>
              </a:r>
              <a:endParaRPr lang="en-US" altLang="zh-CN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r>
                <a:rPr lang="zh-CN" altLang="en-US" sz="2400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低代码技术是唯一可行方案</a:t>
              </a:r>
              <a:r>
                <a:rPr lang="en-US" altLang="zh-CN" sz="2400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                                                </a:t>
              </a:r>
            </a:p>
            <a:p>
              <a:r>
                <a:rPr lang="en-US" altLang="zh-CN" sz="2400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                                                                   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——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Gartner</a:t>
              </a: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3929484" y="3950046"/>
            <a:ext cx="801150" cy="645016"/>
            <a:chOff x="7787227" y="3044882"/>
            <a:chExt cx="471157" cy="408678"/>
          </a:xfrm>
        </p:grpSpPr>
        <p:sp>
          <p:nvSpPr>
            <p:cNvPr id="227" name="ValueShape"/>
            <p:cNvSpPr/>
            <p:nvPr/>
          </p:nvSpPr>
          <p:spPr>
            <a:xfrm>
              <a:off x="7787227" y="3044882"/>
              <a:ext cx="167713" cy="408678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8" name="ValueShape"/>
            <p:cNvSpPr/>
            <p:nvPr/>
          </p:nvSpPr>
          <p:spPr>
            <a:xfrm>
              <a:off x="8090671" y="3044882"/>
              <a:ext cx="167713" cy="408678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29" name="ValueShape"/>
          <p:cNvSpPr/>
          <p:nvPr/>
        </p:nvSpPr>
        <p:spPr>
          <a:xfrm>
            <a:off x="3929507" y="5085084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0" name="ValueShape"/>
          <p:cNvSpPr/>
          <p:nvPr/>
        </p:nvSpPr>
        <p:spPr>
          <a:xfrm>
            <a:off x="4445481" y="5085084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1" name="ValueShape"/>
          <p:cNvSpPr/>
          <p:nvPr/>
        </p:nvSpPr>
        <p:spPr>
          <a:xfrm>
            <a:off x="4961453" y="5085084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2" name="ValueShape"/>
          <p:cNvSpPr/>
          <p:nvPr/>
        </p:nvSpPr>
        <p:spPr>
          <a:xfrm>
            <a:off x="5477428" y="5085084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3" name="ValueShape"/>
          <p:cNvSpPr/>
          <p:nvPr/>
        </p:nvSpPr>
        <p:spPr>
          <a:xfrm>
            <a:off x="5993401" y="5085084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4" name="ValueShape"/>
          <p:cNvSpPr/>
          <p:nvPr/>
        </p:nvSpPr>
        <p:spPr>
          <a:xfrm>
            <a:off x="6509376" y="5085084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" name="ValueShape"/>
          <p:cNvSpPr/>
          <p:nvPr/>
        </p:nvSpPr>
        <p:spPr>
          <a:xfrm>
            <a:off x="7025347" y="5085084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6" name="ValueShape"/>
          <p:cNvSpPr/>
          <p:nvPr/>
        </p:nvSpPr>
        <p:spPr>
          <a:xfrm>
            <a:off x="7541322" y="5085084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7" name="ValueShape"/>
          <p:cNvSpPr/>
          <p:nvPr/>
        </p:nvSpPr>
        <p:spPr>
          <a:xfrm>
            <a:off x="8057295" y="5085084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8" name="ValueShape"/>
          <p:cNvSpPr/>
          <p:nvPr/>
        </p:nvSpPr>
        <p:spPr>
          <a:xfrm>
            <a:off x="8573268" y="5085084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39" name="直接连接符 238"/>
          <p:cNvCxnSpPr/>
          <p:nvPr/>
        </p:nvCxnSpPr>
        <p:spPr>
          <a:xfrm>
            <a:off x="3820769" y="3867148"/>
            <a:ext cx="0" cy="20512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组合 239"/>
          <p:cNvGrpSpPr/>
          <p:nvPr/>
        </p:nvGrpSpPr>
        <p:grpSpPr>
          <a:xfrm>
            <a:off x="3217937" y="3827701"/>
            <a:ext cx="676304" cy="2090668"/>
            <a:chOff x="4837913" y="1859631"/>
            <a:chExt cx="415498" cy="1383792"/>
          </a:xfrm>
        </p:grpSpPr>
        <p:sp>
          <p:nvSpPr>
            <p:cNvPr id="241" name="矩形 240"/>
            <p:cNvSpPr/>
            <p:nvPr/>
          </p:nvSpPr>
          <p:spPr>
            <a:xfrm>
              <a:off x="4837913" y="1859631"/>
              <a:ext cx="415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产</a:t>
              </a:r>
              <a:endParaRPr lang="en-US" altLang="zh-CN" dirty="0">
                <a:solidFill>
                  <a:schemeClr val="bg2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r>
                <a:rPr lang="zh-CN" altLang="en-US" dirty="0">
                  <a:solidFill>
                    <a:schemeClr val="bg2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能</a:t>
              </a:r>
            </a:p>
          </p:txBody>
        </p:sp>
        <p:sp>
          <p:nvSpPr>
            <p:cNvPr id="242" name="矩形 241"/>
            <p:cNvSpPr/>
            <p:nvPr/>
          </p:nvSpPr>
          <p:spPr>
            <a:xfrm>
              <a:off x="4837913" y="2597092"/>
              <a:ext cx="415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需</a:t>
              </a:r>
              <a:endParaRPr lang="en-US" altLang="zh-CN" dirty="0">
                <a:solidFill>
                  <a:schemeClr val="bg2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r>
                <a:rPr lang="zh-CN" altLang="en-US" dirty="0">
                  <a:solidFill>
                    <a:schemeClr val="bg2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求</a:t>
              </a:r>
              <a:endParaRPr lang="en-US" altLang="zh-CN" dirty="0">
                <a:solidFill>
                  <a:schemeClr val="bg2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</p:grpSp>
      <p:sp>
        <p:nvSpPr>
          <p:cNvPr id="243" name="ValueShape"/>
          <p:cNvSpPr/>
          <p:nvPr/>
        </p:nvSpPr>
        <p:spPr>
          <a:xfrm>
            <a:off x="4961453" y="3971103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4" name="ValueShape"/>
          <p:cNvSpPr/>
          <p:nvPr/>
        </p:nvSpPr>
        <p:spPr>
          <a:xfrm>
            <a:off x="5477428" y="3971103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5" name="ValueShape"/>
          <p:cNvSpPr/>
          <p:nvPr/>
        </p:nvSpPr>
        <p:spPr>
          <a:xfrm>
            <a:off x="5993401" y="3971103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6" name="ValueShape"/>
          <p:cNvSpPr/>
          <p:nvPr/>
        </p:nvSpPr>
        <p:spPr>
          <a:xfrm>
            <a:off x="6509376" y="3971103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7" name="ValueShape"/>
          <p:cNvSpPr/>
          <p:nvPr/>
        </p:nvSpPr>
        <p:spPr>
          <a:xfrm>
            <a:off x="7025347" y="3971103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8" name="ValueShape"/>
          <p:cNvSpPr/>
          <p:nvPr/>
        </p:nvSpPr>
        <p:spPr>
          <a:xfrm>
            <a:off x="7541322" y="3971103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9" name="ValueShape"/>
          <p:cNvSpPr/>
          <p:nvPr/>
        </p:nvSpPr>
        <p:spPr>
          <a:xfrm>
            <a:off x="8057295" y="3971103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0" name="ValueShape"/>
          <p:cNvSpPr/>
          <p:nvPr/>
        </p:nvSpPr>
        <p:spPr>
          <a:xfrm>
            <a:off x="8573268" y="3971103"/>
            <a:ext cx="285177" cy="645016"/>
          </a:xfrm>
          <a:custGeom>
            <a:avLst/>
            <a:gdLst>
              <a:gd name="connsiteX0" fmla="*/ 30544 w 138113"/>
              <a:gd name="connsiteY0" fmla="*/ 76200 h 336550"/>
              <a:gd name="connsiteX1" fmla="*/ 102257 w 138113"/>
              <a:gd name="connsiteY1" fmla="*/ 76200 h 336550"/>
              <a:gd name="connsiteX2" fmla="*/ 116865 w 138113"/>
              <a:gd name="connsiteY2" fmla="*/ 78830 h 336550"/>
              <a:gd name="connsiteX3" fmla="*/ 128817 w 138113"/>
              <a:gd name="connsiteY3" fmla="*/ 86719 h 336550"/>
              <a:gd name="connsiteX4" fmla="*/ 135457 w 138113"/>
              <a:gd name="connsiteY4" fmla="*/ 98553 h 336550"/>
              <a:gd name="connsiteX5" fmla="*/ 138113 w 138113"/>
              <a:gd name="connsiteY5" fmla="*/ 111702 h 336550"/>
              <a:gd name="connsiteX6" fmla="*/ 138113 w 138113"/>
              <a:gd name="connsiteY6" fmla="*/ 206375 h 336550"/>
              <a:gd name="connsiteX7" fmla="*/ 135457 w 138113"/>
              <a:gd name="connsiteY7" fmla="*/ 214264 h 336550"/>
              <a:gd name="connsiteX8" fmla="*/ 127489 w 138113"/>
              <a:gd name="connsiteY8" fmla="*/ 216894 h 336550"/>
              <a:gd name="connsiteX9" fmla="*/ 120849 w 138113"/>
              <a:gd name="connsiteY9" fmla="*/ 214264 h 336550"/>
              <a:gd name="connsiteX10" fmla="*/ 118193 w 138113"/>
              <a:gd name="connsiteY10" fmla="*/ 206375 h 336550"/>
              <a:gd name="connsiteX11" fmla="*/ 118193 w 138113"/>
              <a:gd name="connsiteY11" fmla="*/ 116962 h 336550"/>
              <a:gd name="connsiteX12" fmla="*/ 115537 w 138113"/>
              <a:gd name="connsiteY12" fmla="*/ 114332 h 336550"/>
              <a:gd name="connsiteX13" fmla="*/ 111553 w 138113"/>
              <a:gd name="connsiteY13" fmla="*/ 113017 h 336550"/>
              <a:gd name="connsiteX14" fmla="*/ 107569 w 138113"/>
              <a:gd name="connsiteY14" fmla="*/ 114332 h 336550"/>
              <a:gd name="connsiteX15" fmla="*/ 106241 w 138113"/>
              <a:gd name="connsiteY15" fmla="*/ 116962 h 336550"/>
              <a:gd name="connsiteX16" fmla="*/ 106241 w 138113"/>
              <a:gd name="connsiteY16" fmla="*/ 322086 h 336550"/>
              <a:gd name="connsiteX17" fmla="*/ 100929 w 138113"/>
              <a:gd name="connsiteY17" fmla="*/ 332605 h 336550"/>
              <a:gd name="connsiteX18" fmla="*/ 90305 w 138113"/>
              <a:gd name="connsiteY18" fmla="*/ 336550 h 336550"/>
              <a:gd name="connsiteX19" fmla="*/ 79681 w 138113"/>
              <a:gd name="connsiteY19" fmla="*/ 332605 h 336550"/>
              <a:gd name="connsiteX20" fmla="*/ 75697 w 138113"/>
              <a:gd name="connsiteY20" fmla="*/ 322086 h 336550"/>
              <a:gd name="connsiteX21" fmla="*/ 75697 w 138113"/>
              <a:gd name="connsiteY21" fmla="*/ 195856 h 336550"/>
              <a:gd name="connsiteX22" fmla="*/ 73041 w 138113"/>
              <a:gd name="connsiteY22" fmla="*/ 191911 h 336550"/>
              <a:gd name="connsiteX23" fmla="*/ 69057 w 138113"/>
              <a:gd name="connsiteY23" fmla="*/ 190596 h 336550"/>
              <a:gd name="connsiteX24" fmla="*/ 65073 w 138113"/>
              <a:gd name="connsiteY24" fmla="*/ 191911 h 336550"/>
              <a:gd name="connsiteX25" fmla="*/ 62417 w 138113"/>
              <a:gd name="connsiteY25" fmla="*/ 195856 h 336550"/>
              <a:gd name="connsiteX26" fmla="*/ 62417 w 138113"/>
              <a:gd name="connsiteY26" fmla="*/ 241877 h 336550"/>
              <a:gd name="connsiteX27" fmla="*/ 62417 w 138113"/>
              <a:gd name="connsiteY27" fmla="*/ 322086 h 336550"/>
              <a:gd name="connsiteX28" fmla="*/ 57105 w 138113"/>
              <a:gd name="connsiteY28" fmla="*/ 332605 h 336550"/>
              <a:gd name="connsiteX29" fmla="*/ 46480 w 138113"/>
              <a:gd name="connsiteY29" fmla="*/ 336550 h 336550"/>
              <a:gd name="connsiteX30" fmla="*/ 35856 w 138113"/>
              <a:gd name="connsiteY30" fmla="*/ 332605 h 336550"/>
              <a:gd name="connsiteX31" fmla="*/ 31872 w 138113"/>
              <a:gd name="connsiteY31" fmla="*/ 322086 h 336550"/>
              <a:gd name="connsiteX32" fmla="*/ 31872 w 138113"/>
              <a:gd name="connsiteY32" fmla="*/ 116962 h 336550"/>
              <a:gd name="connsiteX33" fmla="*/ 29216 w 138113"/>
              <a:gd name="connsiteY33" fmla="*/ 114332 h 336550"/>
              <a:gd name="connsiteX34" fmla="*/ 26560 w 138113"/>
              <a:gd name="connsiteY34" fmla="*/ 113017 h 336550"/>
              <a:gd name="connsiteX35" fmla="*/ 22576 w 138113"/>
              <a:gd name="connsiteY35" fmla="*/ 114332 h 336550"/>
              <a:gd name="connsiteX36" fmla="*/ 19920 w 138113"/>
              <a:gd name="connsiteY36" fmla="*/ 116962 h 336550"/>
              <a:gd name="connsiteX37" fmla="*/ 19920 w 138113"/>
              <a:gd name="connsiteY37" fmla="*/ 206375 h 336550"/>
              <a:gd name="connsiteX38" fmla="*/ 17264 w 138113"/>
              <a:gd name="connsiteY38" fmla="*/ 214264 h 336550"/>
              <a:gd name="connsiteX39" fmla="*/ 10624 w 138113"/>
              <a:gd name="connsiteY39" fmla="*/ 216894 h 336550"/>
              <a:gd name="connsiteX40" fmla="*/ 2656 w 138113"/>
              <a:gd name="connsiteY40" fmla="*/ 214264 h 336550"/>
              <a:gd name="connsiteX41" fmla="*/ 0 w 138113"/>
              <a:gd name="connsiteY41" fmla="*/ 206375 h 336550"/>
              <a:gd name="connsiteX42" fmla="*/ 0 w 138113"/>
              <a:gd name="connsiteY42" fmla="*/ 111702 h 336550"/>
              <a:gd name="connsiteX43" fmla="*/ 1328 w 138113"/>
              <a:gd name="connsiteY43" fmla="*/ 98553 h 336550"/>
              <a:gd name="connsiteX44" fmla="*/ 7968 w 138113"/>
              <a:gd name="connsiteY44" fmla="*/ 86719 h 336550"/>
              <a:gd name="connsiteX45" fmla="*/ 17264 w 138113"/>
              <a:gd name="connsiteY45" fmla="*/ 78830 h 336550"/>
              <a:gd name="connsiteX46" fmla="*/ 30544 w 138113"/>
              <a:gd name="connsiteY46" fmla="*/ 76200 h 336550"/>
              <a:gd name="connsiteX47" fmla="*/ 69057 w 138113"/>
              <a:gd name="connsiteY47" fmla="*/ 0 h 336550"/>
              <a:gd name="connsiteX48" fmla="*/ 92489 w 138113"/>
              <a:gd name="connsiteY48" fmla="*/ 9335 h 336550"/>
              <a:gd name="connsiteX49" fmla="*/ 101601 w 138113"/>
              <a:gd name="connsiteY49" fmla="*/ 33338 h 336550"/>
              <a:gd name="connsiteX50" fmla="*/ 98998 w 138113"/>
              <a:gd name="connsiteY50" fmla="*/ 46673 h 336550"/>
              <a:gd name="connsiteX51" fmla="*/ 92489 w 138113"/>
              <a:gd name="connsiteY51" fmla="*/ 57341 h 336550"/>
              <a:gd name="connsiteX52" fmla="*/ 82075 w 138113"/>
              <a:gd name="connsiteY52" fmla="*/ 64008 h 336550"/>
              <a:gd name="connsiteX53" fmla="*/ 69057 w 138113"/>
              <a:gd name="connsiteY53" fmla="*/ 66675 h 336550"/>
              <a:gd name="connsiteX54" fmla="*/ 56040 w 138113"/>
              <a:gd name="connsiteY54" fmla="*/ 64008 h 336550"/>
              <a:gd name="connsiteX55" fmla="*/ 45625 w 138113"/>
              <a:gd name="connsiteY55" fmla="*/ 57341 h 336550"/>
              <a:gd name="connsiteX56" fmla="*/ 39117 w 138113"/>
              <a:gd name="connsiteY56" fmla="*/ 46673 h 336550"/>
              <a:gd name="connsiteX57" fmla="*/ 36513 w 138113"/>
              <a:gd name="connsiteY57" fmla="*/ 33338 h 336550"/>
              <a:gd name="connsiteX58" fmla="*/ 39117 w 138113"/>
              <a:gd name="connsiteY58" fmla="*/ 20003 h 336550"/>
              <a:gd name="connsiteX59" fmla="*/ 45625 w 138113"/>
              <a:gd name="connsiteY59" fmla="*/ 9335 h 336550"/>
              <a:gd name="connsiteX60" fmla="*/ 56040 w 138113"/>
              <a:gd name="connsiteY60" fmla="*/ 2667 h 336550"/>
              <a:gd name="connsiteX61" fmla="*/ 69057 w 138113"/>
              <a:gd name="connsiteY61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8113" h="336550">
                <a:moveTo>
                  <a:pt x="30544" y="76200"/>
                </a:moveTo>
                <a:lnTo>
                  <a:pt x="102257" y="76200"/>
                </a:lnTo>
                <a:cubicBezTo>
                  <a:pt x="107569" y="76200"/>
                  <a:pt x="112881" y="77515"/>
                  <a:pt x="116865" y="78830"/>
                </a:cubicBezTo>
                <a:cubicBezTo>
                  <a:pt x="122177" y="81460"/>
                  <a:pt x="124833" y="84089"/>
                  <a:pt x="128817" y="86719"/>
                </a:cubicBezTo>
                <a:cubicBezTo>
                  <a:pt x="131473" y="90664"/>
                  <a:pt x="134129" y="94609"/>
                  <a:pt x="135457" y="98553"/>
                </a:cubicBezTo>
                <a:cubicBezTo>
                  <a:pt x="136785" y="102498"/>
                  <a:pt x="138113" y="106443"/>
                  <a:pt x="138113" y="111702"/>
                </a:cubicBezTo>
                <a:cubicBezTo>
                  <a:pt x="138113" y="206375"/>
                  <a:pt x="138113" y="206375"/>
                  <a:pt x="138113" y="206375"/>
                </a:cubicBezTo>
                <a:cubicBezTo>
                  <a:pt x="138113" y="209005"/>
                  <a:pt x="136785" y="211635"/>
                  <a:pt x="135457" y="214264"/>
                </a:cubicBezTo>
                <a:cubicBezTo>
                  <a:pt x="132801" y="215579"/>
                  <a:pt x="130145" y="216894"/>
                  <a:pt x="127489" y="216894"/>
                </a:cubicBezTo>
                <a:cubicBezTo>
                  <a:pt x="124833" y="216894"/>
                  <a:pt x="123505" y="215579"/>
                  <a:pt x="120849" y="214264"/>
                </a:cubicBezTo>
                <a:cubicBezTo>
                  <a:pt x="118193" y="211635"/>
                  <a:pt x="118193" y="209005"/>
                  <a:pt x="118193" y="206375"/>
                </a:cubicBezTo>
                <a:cubicBezTo>
                  <a:pt x="118193" y="116962"/>
                  <a:pt x="118193" y="116962"/>
                  <a:pt x="118193" y="116962"/>
                </a:cubicBezTo>
                <a:cubicBezTo>
                  <a:pt x="118193" y="115647"/>
                  <a:pt x="116865" y="114332"/>
                  <a:pt x="115537" y="114332"/>
                </a:cubicBezTo>
                <a:cubicBezTo>
                  <a:pt x="114209" y="114332"/>
                  <a:pt x="112881" y="113017"/>
                  <a:pt x="111553" y="113017"/>
                </a:cubicBezTo>
                <a:cubicBezTo>
                  <a:pt x="110225" y="113017"/>
                  <a:pt x="110225" y="114332"/>
                  <a:pt x="107569" y="114332"/>
                </a:cubicBezTo>
                <a:cubicBezTo>
                  <a:pt x="106241" y="114332"/>
                  <a:pt x="106241" y="115647"/>
                  <a:pt x="106241" y="116962"/>
                </a:cubicBezTo>
                <a:cubicBezTo>
                  <a:pt x="106241" y="322086"/>
                  <a:pt x="106241" y="322086"/>
                  <a:pt x="106241" y="322086"/>
                </a:cubicBezTo>
                <a:cubicBezTo>
                  <a:pt x="106241" y="326031"/>
                  <a:pt x="104913" y="329976"/>
                  <a:pt x="100929" y="332605"/>
                </a:cubicBezTo>
                <a:cubicBezTo>
                  <a:pt x="98273" y="335235"/>
                  <a:pt x="95617" y="336550"/>
                  <a:pt x="90305" y="336550"/>
                </a:cubicBezTo>
                <a:cubicBezTo>
                  <a:pt x="86321" y="336550"/>
                  <a:pt x="83665" y="335235"/>
                  <a:pt x="79681" y="332605"/>
                </a:cubicBezTo>
                <a:cubicBezTo>
                  <a:pt x="77025" y="328661"/>
                  <a:pt x="75697" y="326031"/>
                  <a:pt x="75697" y="322086"/>
                </a:cubicBezTo>
                <a:cubicBezTo>
                  <a:pt x="75697" y="195856"/>
                  <a:pt x="75697" y="195856"/>
                  <a:pt x="75697" y="195856"/>
                </a:cubicBezTo>
                <a:cubicBezTo>
                  <a:pt x="75697" y="194541"/>
                  <a:pt x="74369" y="193226"/>
                  <a:pt x="73041" y="191911"/>
                </a:cubicBezTo>
                <a:cubicBezTo>
                  <a:pt x="71713" y="191911"/>
                  <a:pt x="70385" y="190596"/>
                  <a:pt x="69057" y="190596"/>
                </a:cubicBezTo>
                <a:cubicBezTo>
                  <a:pt x="69057" y="190596"/>
                  <a:pt x="66401" y="191911"/>
                  <a:pt x="65073" y="191911"/>
                </a:cubicBezTo>
                <a:cubicBezTo>
                  <a:pt x="62417" y="193226"/>
                  <a:pt x="62417" y="194541"/>
                  <a:pt x="62417" y="195856"/>
                </a:cubicBezTo>
                <a:cubicBezTo>
                  <a:pt x="62417" y="241877"/>
                  <a:pt x="62417" y="241877"/>
                  <a:pt x="62417" y="241877"/>
                </a:cubicBezTo>
                <a:cubicBezTo>
                  <a:pt x="62417" y="322086"/>
                  <a:pt x="62417" y="322086"/>
                  <a:pt x="62417" y="322086"/>
                </a:cubicBezTo>
                <a:cubicBezTo>
                  <a:pt x="62417" y="326031"/>
                  <a:pt x="61089" y="328661"/>
                  <a:pt x="57105" y="332605"/>
                </a:cubicBezTo>
                <a:cubicBezTo>
                  <a:pt x="54449" y="335235"/>
                  <a:pt x="50464" y="336550"/>
                  <a:pt x="46480" y="336550"/>
                </a:cubicBezTo>
                <a:cubicBezTo>
                  <a:pt x="42496" y="336550"/>
                  <a:pt x="38512" y="335235"/>
                  <a:pt x="35856" y="332605"/>
                </a:cubicBezTo>
                <a:cubicBezTo>
                  <a:pt x="33200" y="329976"/>
                  <a:pt x="31872" y="326031"/>
                  <a:pt x="31872" y="322086"/>
                </a:cubicBezTo>
                <a:cubicBezTo>
                  <a:pt x="31872" y="116962"/>
                  <a:pt x="31872" y="116962"/>
                  <a:pt x="31872" y="116962"/>
                </a:cubicBezTo>
                <a:cubicBezTo>
                  <a:pt x="31872" y="115647"/>
                  <a:pt x="30544" y="114332"/>
                  <a:pt x="29216" y="114332"/>
                </a:cubicBezTo>
                <a:cubicBezTo>
                  <a:pt x="27888" y="114332"/>
                  <a:pt x="26560" y="113017"/>
                  <a:pt x="26560" y="113017"/>
                </a:cubicBezTo>
                <a:cubicBezTo>
                  <a:pt x="25232" y="113017"/>
                  <a:pt x="23904" y="114332"/>
                  <a:pt x="22576" y="114332"/>
                </a:cubicBezTo>
                <a:cubicBezTo>
                  <a:pt x="21248" y="114332"/>
                  <a:pt x="19920" y="115647"/>
                  <a:pt x="19920" y="116962"/>
                </a:cubicBezTo>
                <a:cubicBezTo>
                  <a:pt x="19920" y="206375"/>
                  <a:pt x="19920" y="206375"/>
                  <a:pt x="19920" y="206375"/>
                </a:cubicBezTo>
                <a:cubicBezTo>
                  <a:pt x="19920" y="209005"/>
                  <a:pt x="19920" y="211635"/>
                  <a:pt x="17264" y="214264"/>
                </a:cubicBezTo>
                <a:cubicBezTo>
                  <a:pt x="14608" y="215579"/>
                  <a:pt x="13280" y="216894"/>
                  <a:pt x="10624" y="216894"/>
                </a:cubicBezTo>
                <a:cubicBezTo>
                  <a:pt x="7968" y="216894"/>
                  <a:pt x="5312" y="215579"/>
                  <a:pt x="2656" y="214264"/>
                </a:cubicBezTo>
                <a:cubicBezTo>
                  <a:pt x="1328" y="211635"/>
                  <a:pt x="0" y="209005"/>
                  <a:pt x="0" y="206375"/>
                </a:cubicBezTo>
                <a:cubicBezTo>
                  <a:pt x="0" y="111702"/>
                  <a:pt x="0" y="111702"/>
                  <a:pt x="0" y="111702"/>
                </a:cubicBezTo>
                <a:cubicBezTo>
                  <a:pt x="0" y="106443"/>
                  <a:pt x="0" y="102498"/>
                  <a:pt x="1328" y="98553"/>
                </a:cubicBezTo>
                <a:cubicBezTo>
                  <a:pt x="2656" y="94609"/>
                  <a:pt x="5312" y="90664"/>
                  <a:pt x="7968" y="86719"/>
                </a:cubicBezTo>
                <a:cubicBezTo>
                  <a:pt x="9296" y="84089"/>
                  <a:pt x="13280" y="81460"/>
                  <a:pt x="17264" y="78830"/>
                </a:cubicBezTo>
                <a:cubicBezTo>
                  <a:pt x="19920" y="77515"/>
                  <a:pt x="25232" y="76200"/>
                  <a:pt x="30544" y="76200"/>
                </a:cubicBezTo>
                <a:close/>
                <a:moveTo>
                  <a:pt x="69057" y="0"/>
                </a:moveTo>
                <a:cubicBezTo>
                  <a:pt x="78169" y="0"/>
                  <a:pt x="85980" y="2667"/>
                  <a:pt x="92489" y="9335"/>
                </a:cubicBezTo>
                <a:cubicBezTo>
                  <a:pt x="98998" y="16002"/>
                  <a:pt x="101601" y="24003"/>
                  <a:pt x="101601" y="33338"/>
                </a:cubicBezTo>
                <a:cubicBezTo>
                  <a:pt x="101601" y="38672"/>
                  <a:pt x="101601" y="42672"/>
                  <a:pt x="98998" y="46673"/>
                </a:cubicBezTo>
                <a:cubicBezTo>
                  <a:pt x="97696" y="50673"/>
                  <a:pt x="95092" y="54674"/>
                  <a:pt x="92489" y="57341"/>
                </a:cubicBezTo>
                <a:cubicBezTo>
                  <a:pt x="89885" y="60008"/>
                  <a:pt x="85980" y="62675"/>
                  <a:pt x="82075" y="64008"/>
                </a:cubicBezTo>
                <a:cubicBezTo>
                  <a:pt x="78169" y="66675"/>
                  <a:pt x="72962" y="66675"/>
                  <a:pt x="69057" y="66675"/>
                </a:cubicBezTo>
                <a:cubicBezTo>
                  <a:pt x="63850" y="66675"/>
                  <a:pt x="59945" y="66675"/>
                  <a:pt x="56040" y="64008"/>
                </a:cubicBezTo>
                <a:cubicBezTo>
                  <a:pt x="52134" y="62675"/>
                  <a:pt x="48229" y="60008"/>
                  <a:pt x="45625" y="57341"/>
                </a:cubicBezTo>
                <a:cubicBezTo>
                  <a:pt x="43022" y="54674"/>
                  <a:pt x="40418" y="50673"/>
                  <a:pt x="39117" y="46673"/>
                </a:cubicBezTo>
                <a:cubicBezTo>
                  <a:pt x="37815" y="42672"/>
                  <a:pt x="36513" y="38672"/>
                  <a:pt x="36513" y="33338"/>
                </a:cubicBezTo>
                <a:cubicBezTo>
                  <a:pt x="36513" y="29337"/>
                  <a:pt x="37815" y="25337"/>
                  <a:pt x="39117" y="20003"/>
                </a:cubicBezTo>
                <a:cubicBezTo>
                  <a:pt x="40418" y="16002"/>
                  <a:pt x="43022" y="13335"/>
                  <a:pt x="45625" y="9335"/>
                </a:cubicBezTo>
                <a:cubicBezTo>
                  <a:pt x="48229" y="6668"/>
                  <a:pt x="52134" y="4001"/>
                  <a:pt x="56040" y="2667"/>
                </a:cubicBezTo>
                <a:cubicBezTo>
                  <a:pt x="59945" y="1334"/>
                  <a:pt x="63850" y="0"/>
                  <a:pt x="6905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3965484" y="6153643"/>
            <a:ext cx="4730380" cy="51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应用开发的需求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五倍</a:t>
            </a: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于IT公司的产能</a:t>
            </a:r>
            <a:endParaRPr lang="zh-CN" altLang="en-US" dirty="0"/>
          </a:p>
        </p:txBody>
      </p:sp>
      <p:sp>
        <p:nvSpPr>
          <p:cNvPr id="31" name="矩形 166"/>
          <p:cNvSpPr>
            <a:spLocks noChangeArrowheads="1"/>
          </p:cNvSpPr>
          <p:nvPr/>
        </p:nvSpPr>
        <p:spPr bwMode="auto">
          <a:xfrm>
            <a:off x="1070077" y="933881"/>
            <a:ext cx="107988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未来，所有的企业都是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企业，以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为核心的数字化转型之路是发展方向</a:t>
            </a:r>
            <a:endParaRPr lang="en-US" altLang="zh-CN" sz="24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工业互联网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数字化转型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互动发展，互为动力</a:t>
            </a:r>
            <a:endParaRPr lang="en-US" altLang="zh-CN" sz="24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" y="0"/>
            <a:ext cx="12192000" cy="68580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4712393" y="727834"/>
            <a:ext cx="2382448" cy="3276702"/>
            <a:chOff x="7831521" y="2869350"/>
            <a:chExt cx="4220779" cy="5805055"/>
          </a:xfrm>
        </p:grpSpPr>
        <p:sp>
          <p:nvSpPr>
            <p:cNvPr id="34" name="文本框 33"/>
            <p:cNvSpPr txBox="1"/>
            <p:nvPr/>
          </p:nvSpPr>
          <p:spPr>
            <a:xfrm>
              <a:off x="8787711" y="3365533"/>
              <a:ext cx="2126521" cy="1829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endParaRPr lang="zh-CN" altLang="en-US" sz="6600" spc="847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084981" y="5409325"/>
              <a:ext cx="1538433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spc="847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cs typeface="Myriad Arabic" panose="01010101010101010101" pitchFamily="50" charset="-78"/>
                </a:rPr>
                <a:t>Is</a:t>
              </a:r>
              <a:endParaRPr lang="zh-CN" altLang="en-US" sz="1200" dirty="0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831521" y="7202198"/>
              <a:ext cx="4220778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spc="847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cs typeface="Myriad Arabic" panose="01010101010101010101" pitchFamily="50" charset="-78"/>
                </a:rPr>
                <a:t>UBML</a:t>
              </a:r>
              <a:endParaRPr lang="zh-CN" altLang="en-US" sz="4800" spc="847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endParaRPr>
            </a:p>
          </p:txBody>
        </p:sp>
        <p:sp>
          <p:nvSpPr>
            <p:cNvPr id="38" name="任意多边形 7"/>
            <p:cNvSpPr/>
            <p:nvPr/>
          </p:nvSpPr>
          <p:spPr>
            <a:xfrm>
              <a:off x="9836150" y="2869350"/>
              <a:ext cx="2216150" cy="5041900"/>
            </a:xfrm>
            <a:custGeom>
              <a:avLst/>
              <a:gdLst>
                <a:gd name="connsiteX0" fmla="*/ 0 w 2216150"/>
                <a:gd name="connsiteY0" fmla="*/ 495300 h 5041900"/>
                <a:gd name="connsiteX1" fmla="*/ 0 w 2216150"/>
                <a:gd name="connsiteY1" fmla="*/ 0 h 5041900"/>
                <a:gd name="connsiteX2" fmla="*/ 2216150 w 2216150"/>
                <a:gd name="connsiteY2" fmla="*/ 0 h 5041900"/>
                <a:gd name="connsiteX3" fmla="*/ 2216150 w 2216150"/>
                <a:gd name="connsiteY3" fmla="*/ 5041900 h 5041900"/>
                <a:gd name="connsiteX4" fmla="*/ 1771650 w 2216150"/>
                <a:gd name="connsiteY4" fmla="*/ 5041900 h 50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150" h="5041900">
                  <a:moveTo>
                    <a:pt x="0" y="495300"/>
                  </a:moveTo>
                  <a:lnTo>
                    <a:pt x="0" y="0"/>
                  </a:lnTo>
                  <a:lnTo>
                    <a:pt x="2216150" y="0"/>
                  </a:lnTo>
                  <a:lnTo>
                    <a:pt x="2216150" y="5041900"/>
                  </a:lnTo>
                  <a:lnTo>
                    <a:pt x="1771650" y="5041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59824" y="739829"/>
            <a:ext cx="5333440" cy="2828014"/>
            <a:chOff x="6305550" y="2809875"/>
            <a:chExt cx="9448800" cy="5010150"/>
          </a:xfrm>
        </p:grpSpPr>
        <p:sp>
          <p:nvSpPr>
            <p:cNvPr id="42" name="矩形 41"/>
            <p:cNvSpPr/>
            <p:nvPr/>
          </p:nvSpPr>
          <p:spPr>
            <a:xfrm>
              <a:off x="6343650" y="2847975"/>
              <a:ext cx="9372600" cy="493395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055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4" name="矩形 43"/>
            <p:cNvSpPr/>
            <p:nvPr/>
          </p:nvSpPr>
          <p:spPr>
            <a:xfrm>
              <a:off x="63055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5" name="矩形 44"/>
            <p:cNvSpPr/>
            <p:nvPr/>
          </p:nvSpPr>
          <p:spPr>
            <a:xfrm>
              <a:off x="156781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6" name="矩形 45"/>
            <p:cNvSpPr/>
            <p:nvPr/>
          </p:nvSpPr>
          <p:spPr>
            <a:xfrm>
              <a:off x="156781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9918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991850" y="7741468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781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0" name="矩形 49"/>
            <p:cNvSpPr/>
            <p:nvPr/>
          </p:nvSpPr>
          <p:spPr>
            <a:xfrm>
              <a:off x="63055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>
            <a:fillRect/>
          </a:stretch>
        </p:blipFill>
        <p:spPr>
          <a:xfrm rot="1593605">
            <a:off x="7666088" y="2672410"/>
            <a:ext cx="4309762" cy="552882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>
            <a:fillRect/>
          </a:stretch>
        </p:blipFill>
        <p:spPr>
          <a:xfrm rot="17116926">
            <a:off x="1826535" y="-855885"/>
            <a:ext cx="2767215" cy="362335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289364" y="1007908"/>
            <a:ext cx="25876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pc="847" dirty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Myriad Arabic" panose="01010101010101010101" pitchFamily="50" charset="-78"/>
              </a:rPr>
              <a:t>What</a:t>
            </a:r>
            <a:endParaRPr lang="zh-CN" altLang="en-US" sz="1600" dirty="0">
              <a:solidFill>
                <a:srgbClr val="FFC000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" name="任意多边形: 形状 18"/>
          <p:cNvSpPr/>
          <p:nvPr userDrawn="1"/>
        </p:nvSpPr>
        <p:spPr>
          <a:xfrm>
            <a:off x="361315" y="185932"/>
            <a:ext cx="515620" cy="515620"/>
          </a:xfrm>
          <a:custGeom>
            <a:avLst/>
            <a:gdLst>
              <a:gd name="connsiteX0" fmla="*/ 3243583 w 6035716"/>
              <a:gd name="connsiteY0" fmla="*/ 3243582 h 6035716"/>
              <a:gd name="connsiteX1" fmla="*/ 3243583 w 6035716"/>
              <a:gd name="connsiteY1" fmla="*/ 5582443 h 6035716"/>
              <a:gd name="connsiteX2" fmla="*/ 3281238 w 6035716"/>
              <a:gd name="connsiteY2" fmla="*/ 5580542 h 6035716"/>
              <a:gd name="connsiteX3" fmla="*/ 4839353 w 6035716"/>
              <a:gd name="connsiteY3" fmla="*/ 4839353 h 6035716"/>
              <a:gd name="connsiteX4" fmla="*/ 4956669 w 6035716"/>
              <a:gd name="connsiteY4" fmla="*/ 4710273 h 6035716"/>
              <a:gd name="connsiteX5" fmla="*/ 4109875 w 6035716"/>
              <a:gd name="connsiteY5" fmla="*/ 3243582 h 6035716"/>
              <a:gd name="connsiteX6" fmla="*/ 1925843 w 6035716"/>
              <a:gd name="connsiteY6" fmla="*/ 3243582 h 6035716"/>
              <a:gd name="connsiteX7" fmla="*/ 1079047 w 6035716"/>
              <a:gd name="connsiteY7" fmla="*/ 4710274 h 6035716"/>
              <a:gd name="connsiteX8" fmla="*/ 1196363 w 6035716"/>
              <a:gd name="connsiteY8" fmla="*/ 4839353 h 6035716"/>
              <a:gd name="connsiteX9" fmla="*/ 2754479 w 6035716"/>
              <a:gd name="connsiteY9" fmla="*/ 5580542 h 6035716"/>
              <a:gd name="connsiteX10" fmla="*/ 2792135 w 6035716"/>
              <a:gd name="connsiteY10" fmla="*/ 5582443 h 6035716"/>
              <a:gd name="connsiteX11" fmla="*/ 2792135 w 6035716"/>
              <a:gd name="connsiteY11" fmla="*/ 3243582 h 6035716"/>
              <a:gd name="connsiteX12" fmla="*/ 3017859 w 6035716"/>
              <a:gd name="connsiteY12" fmla="*/ 1352155 h 6035716"/>
              <a:gd name="connsiteX13" fmla="*/ 2186487 w 6035716"/>
              <a:gd name="connsiteY13" fmla="*/ 2792134 h 6035716"/>
              <a:gd name="connsiteX14" fmla="*/ 3849231 w 6035716"/>
              <a:gd name="connsiteY14" fmla="*/ 2792134 h 6035716"/>
              <a:gd name="connsiteX15" fmla="*/ 3020810 w 6035716"/>
              <a:gd name="connsiteY15" fmla="*/ 442024 h 6035716"/>
              <a:gd name="connsiteX16" fmla="*/ 3185968 w 6035716"/>
              <a:gd name="connsiteY16" fmla="*/ 740549 h 6035716"/>
              <a:gd name="connsiteX17" fmla="*/ 3186018 w 6035716"/>
              <a:gd name="connsiteY17" fmla="*/ 740520 h 6035716"/>
              <a:gd name="connsiteX18" fmla="*/ 5245409 w 6035716"/>
              <a:gd name="connsiteY18" fmla="*/ 4307492 h 6035716"/>
              <a:gd name="connsiteX19" fmla="*/ 5282934 w 6035716"/>
              <a:gd name="connsiteY19" fmla="*/ 4245725 h 6035716"/>
              <a:gd name="connsiteX20" fmla="*/ 5593841 w 6035716"/>
              <a:gd name="connsiteY20" fmla="*/ 3017858 h 6035716"/>
              <a:gd name="connsiteX21" fmla="*/ 3281238 w 6035716"/>
              <a:gd name="connsiteY21" fmla="*/ 455175 h 6035716"/>
              <a:gd name="connsiteX22" fmla="*/ 3015670 w 6035716"/>
              <a:gd name="connsiteY22" fmla="*/ 441986 h 6035716"/>
              <a:gd name="connsiteX23" fmla="*/ 2754479 w 6035716"/>
              <a:gd name="connsiteY23" fmla="*/ 455175 h 6035716"/>
              <a:gd name="connsiteX24" fmla="*/ 441875 w 6035716"/>
              <a:gd name="connsiteY24" fmla="*/ 3017858 h 6035716"/>
              <a:gd name="connsiteX25" fmla="*/ 752782 w 6035716"/>
              <a:gd name="connsiteY25" fmla="*/ 4245725 h 6035716"/>
              <a:gd name="connsiteX26" fmla="*/ 790307 w 6035716"/>
              <a:gd name="connsiteY26" fmla="*/ 4307492 h 6035716"/>
              <a:gd name="connsiteX27" fmla="*/ 2849700 w 6035716"/>
              <a:gd name="connsiteY27" fmla="*/ 740520 h 6035716"/>
              <a:gd name="connsiteX28" fmla="*/ 2850312 w 6035716"/>
              <a:gd name="connsiteY28" fmla="*/ 740873 h 6035716"/>
              <a:gd name="connsiteX29" fmla="*/ 3017858 w 6035716"/>
              <a:gd name="connsiteY29" fmla="*/ 0 h 6035716"/>
              <a:gd name="connsiteX30" fmla="*/ 6035716 w 6035716"/>
              <a:gd name="connsiteY30" fmla="*/ 3017858 h 6035716"/>
              <a:gd name="connsiteX31" fmla="*/ 3017858 w 6035716"/>
              <a:gd name="connsiteY31" fmla="*/ 6035716 h 6035716"/>
              <a:gd name="connsiteX32" fmla="*/ 0 w 6035716"/>
              <a:gd name="connsiteY32" fmla="*/ 3017858 h 6035716"/>
              <a:gd name="connsiteX33" fmla="*/ 3017858 w 6035716"/>
              <a:gd name="connsiteY33" fmla="*/ 0 h 6035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35716" h="6035716">
                <a:moveTo>
                  <a:pt x="3243583" y="3243582"/>
                </a:moveTo>
                <a:lnTo>
                  <a:pt x="3243583" y="5582443"/>
                </a:lnTo>
                <a:lnTo>
                  <a:pt x="3281238" y="5580542"/>
                </a:lnTo>
                <a:cubicBezTo>
                  <a:pt x="3887417" y="5518981"/>
                  <a:pt x="4431462" y="5247244"/>
                  <a:pt x="4839353" y="4839353"/>
                </a:cubicBezTo>
                <a:lnTo>
                  <a:pt x="4956669" y="4710273"/>
                </a:lnTo>
                <a:lnTo>
                  <a:pt x="4109875" y="3243582"/>
                </a:lnTo>
                <a:close/>
                <a:moveTo>
                  <a:pt x="1925843" y="3243582"/>
                </a:moveTo>
                <a:lnTo>
                  <a:pt x="1079047" y="4710274"/>
                </a:lnTo>
                <a:lnTo>
                  <a:pt x="1196363" y="4839353"/>
                </a:lnTo>
                <a:cubicBezTo>
                  <a:pt x="1604254" y="5247244"/>
                  <a:pt x="2148300" y="5518981"/>
                  <a:pt x="2754479" y="5580542"/>
                </a:cubicBezTo>
                <a:lnTo>
                  <a:pt x="2792135" y="5582443"/>
                </a:lnTo>
                <a:lnTo>
                  <a:pt x="2792135" y="3243582"/>
                </a:lnTo>
                <a:close/>
                <a:moveTo>
                  <a:pt x="3017859" y="1352155"/>
                </a:moveTo>
                <a:lnTo>
                  <a:pt x="2186487" y="2792134"/>
                </a:lnTo>
                <a:lnTo>
                  <a:pt x="3849231" y="2792134"/>
                </a:lnTo>
                <a:close/>
                <a:moveTo>
                  <a:pt x="3020810" y="442024"/>
                </a:moveTo>
                <a:lnTo>
                  <a:pt x="3185968" y="740549"/>
                </a:lnTo>
                <a:lnTo>
                  <a:pt x="3186018" y="740520"/>
                </a:lnTo>
                <a:lnTo>
                  <a:pt x="5245409" y="4307492"/>
                </a:lnTo>
                <a:lnTo>
                  <a:pt x="5282934" y="4245725"/>
                </a:lnTo>
                <a:cubicBezTo>
                  <a:pt x="5481213" y="3880725"/>
                  <a:pt x="5593841" y="3462444"/>
                  <a:pt x="5593841" y="3017858"/>
                </a:cubicBezTo>
                <a:cubicBezTo>
                  <a:pt x="5593841" y="1684099"/>
                  <a:pt x="4580193" y="587091"/>
                  <a:pt x="3281238" y="455175"/>
                </a:cubicBezTo>
                <a:close/>
                <a:moveTo>
                  <a:pt x="3015670" y="441986"/>
                </a:moveTo>
                <a:lnTo>
                  <a:pt x="2754479" y="455175"/>
                </a:lnTo>
                <a:cubicBezTo>
                  <a:pt x="1455524" y="587091"/>
                  <a:pt x="441875" y="1684099"/>
                  <a:pt x="441875" y="3017858"/>
                </a:cubicBezTo>
                <a:cubicBezTo>
                  <a:pt x="441875" y="3462444"/>
                  <a:pt x="554503" y="3880725"/>
                  <a:pt x="752782" y="4245725"/>
                </a:cubicBezTo>
                <a:lnTo>
                  <a:pt x="790307" y="4307492"/>
                </a:lnTo>
                <a:lnTo>
                  <a:pt x="2849700" y="740520"/>
                </a:lnTo>
                <a:lnTo>
                  <a:pt x="2850312" y="740873"/>
                </a:lnTo>
                <a:close/>
                <a:moveTo>
                  <a:pt x="3017858" y="0"/>
                </a:moveTo>
                <a:cubicBezTo>
                  <a:pt x="4684575" y="0"/>
                  <a:pt x="6035716" y="1351141"/>
                  <a:pt x="6035716" y="3017858"/>
                </a:cubicBezTo>
                <a:cubicBezTo>
                  <a:pt x="6035716" y="4684575"/>
                  <a:pt x="4684575" y="6035716"/>
                  <a:pt x="3017858" y="6035716"/>
                </a:cubicBezTo>
                <a:cubicBezTo>
                  <a:pt x="1351141" y="6035716"/>
                  <a:pt x="0" y="4684575"/>
                  <a:pt x="0" y="3017858"/>
                </a:cubicBezTo>
                <a:cubicBezTo>
                  <a:pt x="0" y="1351141"/>
                  <a:pt x="1351141" y="0"/>
                  <a:pt x="30178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9884410" y="290390"/>
            <a:ext cx="1957705" cy="306705"/>
          </a:xfrm>
          <a:prstGeom prst="rect">
            <a:avLst/>
          </a:prstGeom>
          <a:blipFill rotWithShape="1">
            <a:blip r:embed="rId6">
              <a:alphaModFix amt="37000"/>
            </a:blip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 txBox="1"/>
          <p:nvPr/>
        </p:nvSpPr>
        <p:spPr bwMode="auto">
          <a:xfrm>
            <a:off x="960755" y="38100"/>
            <a:ext cx="889825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历史：</a:t>
            </a:r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软件开发方法的演进</a:t>
            </a:r>
          </a:p>
        </p:txBody>
      </p:sp>
      <p:sp>
        <p:nvSpPr>
          <p:cNvPr id="22" name="Freeform 3"/>
          <p:cNvSpPr/>
          <p:nvPr/>
        </p:nvSpPr>
        <p:spPr bwMode="gray">
          <a:xfrm rot="4350964" flipH="1">
            <a:off x="6515909" y="1033961"/>
            <a:ext cx="1290525" cy="8481083"/>
          </a:xfrm>
          <a:custGeom>
            <a:avLst/>
            <a:gdLst/>
            <a:ahLst/>
            <a:cxnLst>
              <a:cxn ang="0">
                <a:pos x="451" y="1158"/>
              </a:cxn>
              <a:cxn ang="0">
                <a:pos x="359" y="1072"/>
              </a:cxn>
              <a:cxn ang="0">
                <a:pos x="281" y="983"/>
              </a:cxn>
              <a:cxn ang="0">
                <a:pos x="217" y="896"/>
              </a:cxn>
              <a:cxn ang="0">
                <a:pos x="167" y="814"/>
              </a:cxn>
              <a:cxn ang="0">
                <a:pos x="129" y="743"/>
              </a:cxn>
              <a:cxn ang="0">
                <a:pos x="105" y="689"/>
              </a:cxn>
              <a:cxn ang="0">
                <a:pos x="92" y="654"/>
              </a:cxn>
              <a:cxn ang="0">
                <a:pos x="56" y="518"/>
              </a:cxn>
              <a:cxn ang="0">
                <a:pos x="39" y="396"/>
              </a:cxn>
              <a:cxn ang="0">
                <a:pos x="36" y="294"/>
              </a:cxn>
              <a:cxn ang="0">
                <a:pos x="41" y="212"/>
              </a:cxn>
              <a:cxn ang="0">
                <a:pos x="52" y="151"/>
              </a:cxn>
              <a:cxn ang="0">
                <a:pos x="61" y="114"/>
              </a:cxn>
              <a:cxn ang="0">
                <a:pos x="66" y="101"/>
              </a:cxn>
              <a:cxn ang="0">
                <a:pos x="241" y="0"/>
              </a:cxn>
              <a:cxn ang="0">
                <a:pos x="230" y="200"/>
              </a:cxn>
              <a:cxn ang="0">
                <a:pos x="226" y="208"/>
              </a:cxn>
              <a:cxn ang="0">
                <a:pos x="216" y="231"/>
              </a:cxn>
              <a:cxn ang="0">
                <a:pos x="203" y="272"/>
              </a:cxn>
              <a:cxn ang="0">
                <a:pos x="192" y="332"/>
              </a:cxn>
              <a:cxn ang="0">
                <a:pos x="187" y="413"/>
              </a:cxn>
              <a:cxn ang="0">
                <a:pos x="191" y="516"/>
              </a:cxn>
              <a:cxn ang="0">
                <a:pos x="209" y="638"/>
              </a:cxn>
              <a:cxn ang="0">
                <a:pos x="239" y="751"/>
              </a:cxn>
              <a:cxn ang="0">
                <a:pos x="278" y="854"/>
              </a:cxn>
              <a:cxn ang="0">
                <a:pos x="323" y="946"/>
              </a:cxn>
              <a:cxn ang="0">
                <a:pos x="369" y="1025"/>
              </a:cxn>
              <a:cxn ang="0">
                <a:pos x="414" y="1091"/>
              </a:cxn>
              <a:cxn ang="0">
                <a:pos x="453" y="1142"/>
              </a:cxn>
              <a:cxn ang="0">
                <a:pos x="483" y="1178"/>
              </a:cxn>
              <a:cxn ang="0">
                <a:pos x="500" y="1196"/>
              </a:cxn>
            </a:cxnLst>
            <a:rect l="0" t="0" r="r" b="b"/>
            <a:pathLst>
              <a:path w="501" h="1198">
                <a:moveTo>
                  <a:pt x="501" y="1198"/>
                </a:moveTo>
                <a:lnTo>
                  <a:pt x="451" y="1158"/>
                </a:lnTo>
                <a:lnTo>
                  <a:pt x="403" y="1115"/>
                </a:lnTo>
                <a:lnTo>
                  <a:pt x="359" y="1072"/>
                </a:lnTo>
                <a:lnTo>
                  <a:pt x="318" y="1027"/>
                </a:lnTo>
                <a:lnTo>
                  <a:pt x="281" y="983"/>
                </a:lnTo>
                <a:lnTo>
                  <a:pt x="248" y="938"/>
                </a:lnTo>
                <a:lnTo>
                  <a:pt x="217" y="896"/>
                </a:lnTo>
                <a:lnTo>
                  <a:pt x="190" y="853"/>
                </a:lnTo>
                <a:lnTo>
                  <a:pt x="167" y="814"/>
                </a:lnTo>
                <a:lnTo>
                  <a:pt x="147" y="777"/>
                </a:lnTo>
                <a:lnTo>
                  <a:pt x="129" y="743"/>
                </a:lnTo>
                <a:lnTo>
                  <a:pt x="115" y="714"/>
                </a:lnTo>
                <a:lnTo>
                  <a:pt x="105" y="689"/>
                </a:lnTo>
                <a:lnTo>
                  <a:pt x="97" y="669"/>
                </a:lnTo>
                <a:lnTo>
                  <a:pt x="92" y="654"/>
                </a:lnTo>
                <a:lnTo>
                  <a:pt x="71" y="583"/>
                </a:lnTo>
                <a:lnTo>
                  <a:pt x="56" y="518"/>
                </a:lnTo>
                <a:lnTo>
                  <a:pt x="45" y="454"/>
                </a:lnTo>
                <a:lnTo>
                  <a:pt x="39" y="396"/>
                </a:lnTo>
                <a:lnTo>
                  <a:pt x="36" y="343"/>
                </a:lnTo>
                <a:lnTo>
                  <a:pt x="36" y="294"/>
                </a:lnTo>
                <a:lnTo>
                  <a:pt x="37" y="251"/>
                </a:lnTo>
                <a:lnTo>
                  <a:pt x="41" y="212"/>
                </a:lnTo>
                <a:lnTo>
                  <a:pt x="46" y="180"/>
                </a:lnTo>
                <a:lnTo>
                  <a:pt x="52" y="151"/>
                </a:lnTo>
                <a:lnTo>
                  <a:pt x="57" y="129"/>
                </a:lnTo>
                <a:lnTo>
                  <a:pt x="61" y="114"/>
                </a:lnTo>
                <a:lnTo>
                  <a:pt x="65" y="105"/>
                </a:lnTo>
                <a:lnTo>
                  <a:pt x="66" y="101"/>
                </a:lnTo>
                <a:lnTo>
                  <a:pt x="0" y="63"/>
                </a:lnTo>
                <a:lnTo>
                  <a:pt x="241" y="0"/>
                </a:lnTo>
                <a:lnTo>
                  <a:pt x="306" y="245"/>
                </a:lnTo>
                <a:lnTo>
                  <a:pt x="230" y="200"/>
                </a:lnTo>
                <a:lnTo>
                  <a:pt x="229" y="203"/>
                </a:lnTo>
                <a:lnTo>
                  <a:pt x="226" y="208"/>
                </a:lnTo>
                <a:lnTo>
                  <a:pt x="221" y="217"/>
                </a:lnTo>
                <a:lnTo>
                  <a:pt x="216" y="231"/>
                </a:lnTo>
                <a:lnTo>
                  <a:pt x="209" y="249"/>
                </a:lnTo>
                <a:lnTo>
                  <a:pt x="203" y="272"/>
                </a:lnTo>
                <a:lnTo>
                  <a:pt x="196" y="300"/>
                </a:lnTo>
                <a:lnTo>
                  <a:pt x="192" y="332"/>
                </a:lnTo>
                <a:lnTo>
                  <a:pt x="189" y="369"/>
                </a:lnTo>
                <a:lnTo>
                  <a:pt x="187" y="413"/>
                </a:lnTo>
                <a:lnTo>
                  <a:pt x="187" y="462"/>
                </a:lnTo>
                <a:lnTo>
                  <a:pt x="191" y="516"/>
                </a:lnTo>
                <a:lnTo>
                  <a:pt x="199" y="578"/>
                </a:lnTo>
                <a:lnTo>
                  <a:pt x="209" y="638"/>
                </a:lnTo>
                <a:lnTo>
                  <a:pt x="222" y="696"/>
                </a:lnTo>
                <a:lnTo>
                  <a:pt x="239" y="751"/>
                </a:lnTo>
                <a:lnTo>
                  <a:pt x="257" y="804"/>
                </a:lnTo>
                <a:lnTo>
                  <a:pt x="278" y="854"/>
                </a:lnTo>
                <a:lnTo>
                  <a:pt x="300" y="901"/>
                </a:lnTo>
                <a:lnTo>
                  <a:pt x="323" y="946"/>
                </a:lnTo>
                <a:lnTo>
                  <a:pt x="346" y="987"/>
                </a:lnTo>
                <a:lnTo>
                  <a:pt x="369" y="1025"/>
                </a:lnTo>
                <a:lnTo>
                  <a:pt x="392" y="1060"/>
                </a:lnTo>
                <a:lnTo>
                  <a:pt x="414" y="1091"/>
                </a:lnTo>
                <a:lnTo>
                  <a:pt x="434" y="1119"/>
                </a:lnTo>
                <a:lnTo>
                  <a:pt x="453" y="1142"/>
                </a:lnTo>
                <a:lnTo>
                  <a:pt x="469" y="1161"/>
                </a:lnTo>
                <a:lnTo>
                  <a:pt x="483" y="1178"/>
                </a:lnTo>
                <a:lnTo>
                  <a:pt x="493" y="1189"/>
                </a:lnTo>
                <a:lnTo>
                  <a:pt x="500" y="1196"/>
                </a:lnTo>
                <a:lnTo>
                  <a:pt x="501" y="1198"/>
                </a:lnTo>
                <a:close/>
              </a:path>
            </a:pathLst>
          </a:custGeom>
          <a:gradFill rotWithShape="1">
            <a:gsLst>
              <a:gs pos="0">
                <a:srgbClr val="33CCCC"/>
              </a:gs>
              <a:gs pos="100000">
                <a:srgbClr val="008080"/>
              </a:gs>
            </a:gsLst>
            <a:lin ang="5400000" scaled="1"/>
          </a:gradFill>
          <a:ln w="0">
            <a:noFill/>
            <a:prstDash val="solid"/>
            <a:round/>
          </a:ln>
          <a:effectLst>
            <a:outerShdw dist="107763" dir="2700000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 UI" panose="020B050302020402020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1396207" y="1738118"/>
            <a:ext cx="0" cy="466757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618133" y="4236383"/>
            <a:ext cx="0" cy="2090754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357926" y="3470802"/>
            <a:ext cx="0" cy="2934889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9"/>
          <p:cNvSpPr txBox="1"/>
          <p:nvPr/>
        </p:nvSpPr>
        <p:spPr>
          <a:xfrm>
            <a:off x="893122" y="3452131"/>
            <a:ext cx="19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</a:rPr>
              <a:t>ASM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>
            <a:off x="11368175" y="1595912"/>
            <a:ext cx="87792" cy="110276"/>
          </a:xfrm>
          <a:prstGeom prst="triangle">
            <a:avLst/>
          </a:prstGeom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 UI" panose="020B050302020402020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11472571" y="3436896"/>
            <a:ext cx="421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开发效率</a:t>
            </a:r>
          </a:p>
        </p:txBody>
      </p:sp>
      <p:sp>
        <p:nvSpPr>
          <p:cNvPr id="29" name="TextBox 65"/>
          <p:cNvSpPr txBox="1"/>
          <p:nvPr/>
        </p:nvSpPr>
        <p:spPr>
          <a:xfrm>
            <a:off x="963198" y="5968031"/>
            <a:ext cx="207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极少数专业人员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757773" y="6446987"/>
            <a:ext cx="134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昨天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3829180" y="2481138"/>
            <a:ext cx="210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高级程序开发语言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</a:rPr>
              <a:t>Java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65"/>
          <p:cNvSpPr txBox="1"/>
          <p:nvPr/>
        </p:nvSpPr>
        <p:spPr>
          <a:xfrm>
            <a:off x="7593129" y="5959998"/>
            <a:ext cx="259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非专业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平民开发人员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4496601" y="6502538"/>
            <a:ext cx="134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今天</a:t>
            </a:r>
          </a:p>
        </p:txBody>
      </p:sp>
      <p:sp>
        <p:nvSpPr>
          <p:cNvPr id="34" name="TextBox 8"/>
          <p:cNvSpPr txBox="1"/>
          <p:nvPr/>
        </p:nvSpPr>
        <p:spPr>
          <a:xfrm>
            <a:off x="7961459" y="6502538"/>
            <a:ext cx="1349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明天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407086" y="6480171"/>
            <a:ext cx="422094" cy="348636"/>
            <a:chOff x="3356308" y="6348714"/>
            <a:chExt cx="422094" cy="348636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3567355" y="6348714"/>
              <a:ext cx="0" cy="34863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>
              <a:off x="3356308" y="6520555"/>
              <a:ext cx="42209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6146879" y="6477134"/>
            <a:ext cx="422094" cy="348636"/>
            <a:chOff x="7727851" y="6445258"/>
            <a:chExt cx="422094" cy="348636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7938898" y="6445258"/>
              <a:ext cx="0" cy="34863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7727851" y="6617099"/>
              <a:ext cx="422094" cy="0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65"/>
          <p:cNvSpPr txBox="1"/>
          <p:nvPr/>
        </p:nvSpPr>
        <p:spPr>
          <a:xfrm>
            <a:off x="4043801" y="5975869"/>
            <a:ext cx="197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443537" y="6327137"/>
            <a:ext cx="10952670" cy="56677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9" y="4087333"/>
            <a:ext cx="2513072" cy="1413603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3" y="3127470"/>
            <a:ext cx="2193328" cy="2193328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07" y="2251967"/>
            <a:ext cx="2248506" cy="2248506"/>
          </a:xfrm>
          <a:prstGeom prst="rect">
            <a:avLst/>
          </a:prstGeom>
        </p:spPr>
      </p:pic>
      <p:sp>
        <p:nvSpPr>
          <p:cNvPr id="47" name="TextBox 19"/>
          <p:cNvSpPr txBox="1"/>
          <p:nvPr/>
        </p:nvSpPr>
        <p:spPr>
          <a:xfrm>
            <a:off x="6624558" y="1710115"/>
            <a:ext cx="2265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统一业务建模语言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</a:rPr>
              <a:t>UBML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）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9"/>
          <p:cNvSpPr txBox="1"/>
          <p:nvPr/>
        </p:nvSpPr>
        <p:spPr>
          <a:xfrm>
            <a:off x="8924258" y="1298355"/>
            <a:ext cx="2265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智能化辅助开发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（自然语言）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002" y="1959793"/>
            <a:ext cx="1714870" cy="1290147"/>
          </a:xfrm>
          <a:prstGeom prst="rect">
            <a:avLst/>
          </a:prstGeom>
        </p:spPr>
      </p:pic>
      <p:cxnSp>
        <p:nvCxnSpPr>
          <p:cNvPr id="50" name="直接箭头连接符 49"/>
          <p:cNvCxnSpPr/>
          <p:nvPr/>
        </p:nvCxnSpPr>
        <p:spPr>
          <a:xfrm>
            <a:off x="8924258" y="1888051"/>
            <a:ext cx="0" cy="182233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72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 txBox="1"/>
          <p:nvPr/>
        </p:nvSpPr>
        <p:spPr bwMode="auto">
          <a:xfrm>
            <a:off x="960755" y="38100"/>
            <a:ext cx="8898255" cy="79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sz="2800" dirty="0">
                <a:solidFill>
                  <a:schemeClr val="accent4"/>
                </a:solidFill>
                <a:sym typeface="等线" panose="02010600030101010101" pitchFamily="2" charset="-122"/>
              </a:rPr>
              <a:t>历史：开发语言对比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48059" y="909775"/>
            <a:ext cx="11444911" cy="5514630"/>
            <a:chOff x="548059" y="909775"/>
            <a:chExt cx="11444911" cy="5514630"/>
          </a:xfrm>
        </p:grpSpPr>
        <p:sp>
          <p:nvSpPr>
            <p:cNvPr id="22" name="圆角矩形 21"/>
            <p:cNvSpPr/>
            <p:nvPr/>
          </p:nvSpPr>
          <p:spPr>
            <a:xfrm>
              <a:off x="2982003" y="914155"/>
              <a:ext cx="2329077" cy="424527"/>
            </a:xfrm>
            <a:prstGeom prst="roundRect">
              <a:avLst/>
            </a:prstGeom>
            <a:solidFill>
              <a:srgbClr val="816070"/>
            </a:solidFill>
            <a:ln>
              <a:noFill/>
            </a:ln>
            <a:effectLst>
              <a:outerShdw blurRad="152400" dist="152400" dir="5400000" sx="94000" sy="94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109" tIns="30555" rIns="61109" bIns="3055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 bwMode="auto">
            <a:xfrm>
              <a:off x="5968223" y="1135308"/>
              <a:ext cx="0" cy="18261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 bwMode="auto">
            <a:xfrm>
              <a:off x="5968223" y="3873927"/>
              <a:ext cx="0" cy="18261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椭圆 24"/>
            <p:cNvSpPr/>
            <p:nvPr/>
          </p:nvSpPr>
          <p:spPr bwMode="auto">
            <a:xfrm>
              <a:off x="5455447" y="2848077"/>
              <a:ext cx="1025553" cy="1025850"/>
            </a:xfrm>
            <a:prstGeom prst="ellipse">
              <a:avLst/>
            </a:prstGeom>
            <a:solidFill>
              <a:srgbClr val="B96C6D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8" tIns="45719" rIns="91438" bIns="45719" numCol="1" rtlCol="0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982003" y="909775"/>
              <a:ext cx="2342384" cy="369330"/>
            </a:xfrm>
            <a:prstGeom prst="rect">
              <a:avLst/>
            </a:prstGeom>
            <a:solidFill>
              <a:srgbClr val="5B5873"/>
            </a:solidFill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传统手工开发</a:t>
              </a:r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832101" y="1359309"/>
              <a:ext cx="4579804" cy="40010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机器语言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/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汇编语言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/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高级编程语言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539289" y="921889"/>
              <a:ext cx="2329077" cy="424527"/>
            </a:xfrm>
            <a:prstGeom prst="roundRect">
              <a:avLst/>
            </a:prstGeom>
            <a:solidFill>
              <a:srgbClr val="9954CC"/>
            </a:solidFill>
            <a:ln>
              <a:noFill/>
            </a:ln>
            <a:effectLst>
              <a:outerShdw blurRad="152400" dist="152400" dir="5400000" sx="94000" sy="94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109" tIns="30555" rIns="61109" bIns="3055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6540428" y="919567"/>
              <a:ext cx="2325500" cy="36933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低代码开发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4975" y="1365749"/>
              <a:ext cx="5467995" cy="40010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UBML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领域建模语言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\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其他低代码开发语言</a:t>
              </a: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607253" y="4925290"/>
              <a:ext cx="4801817" cy="331458"/>
            </a:xfrm>
            <a:prstGeom prst="rect">
              <a:avLst/>
            </a:prstGeom>
            <a:solidFill>
              <a:srgbClr val="00B0F0"/>
            </a:solidFill>
            <a:ln w="34925">
              <a:solidFill>
                <a:schemeClr val="bg1"/>
              </a:solidFill>
            </a:ln>
            <a:effectLst>
              <a:outerShdw blurRad="63500" dist="38100" dir="16500000" algn="tl" rotWithShape="0">
                <a:prstClr val="black">
                  <a:alpha val="22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2354" tIns="46177" rIns="92354" bIns="46177" spcCol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效率大幅提升</a:t>
              </a:r>
              <a:endPara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6607253" y="5342786"/>
              <a:ext cx="4790508" cy="331458"/>
            </a:xfrm>
            <a:prstGeom prst="rect">
              <a:avLst/>
            </a:prstGeom>
            <a:solidFill>
              <a:srgbClr val="0070C0"/>
            </a:solidFill>
            <a:ln w="34925">
              <a:solidFill>
                <a:schemeClr val="bg1"/>
              </a:solidFill>
            </a:ln>
            <a:effectLst>
              <a:outerShdw blurRad="63500" dist="38100" dir="16500000" algn="tl" rotWithShape="0">
                <a:prstClr val="black">
                  <a:alpha val="22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2354" tIns="46177" rIns="92354" bIns="46177" spcCol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软件质量大幅提高</a:t>
              </a: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607253" y="5780593"/>
              <a:ext cx="4772213" cy="643812"/>
            </a:xfrm>
            <a:prstGeom prst="rect">
              <a:avLst/>
            </a:prstGeom>
            <a:solidFill>
              <a:srgbClr val="00B0F0"/>
            </a:solidFill>
            <a:ln w="34925">
              <a:solidFill>
                <a:schemeClr val="bg1"/>
              </a:solidFill>
            </a:ln>
            <a:effectLst>
              <a:outerShdw blurRad="63500" dist="38100" dir="16500000" algn="tl" rotWithShape="0">
                <a:prstClr val="black">
                  <a:alpha val="22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2354" tIns="46177" rIns="92354" bIns="46177" spcCol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个性化，灵活性</a:t>
              </a:r>
              <a:endPara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可动态扩展随时调整快速响应需求变化</a:t>
              </a:r>
            </a:p>
          </p:txBody>
        </p:sp>
        <p:sp>
          <p:nvSpPr>
            <p:cNvPr id="34" name="TextBox 38"/>
            <p:cNvSpPr txBox="1"/>
            <p:nvPr/>
          </p:nvSpPr>
          <p:spPr>
            <a:xfrm>
              <a:off x="5625244" y="3022488"/>
              <a:ext cx="742711" cy="74150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VS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7255" y="1836255"/>
              <a:ext cx="4801816" cy="2496372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663" y="1792024"/>
              <a:ext cx="4772213" cy="2540722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 bwMode="auto">
            <a:xfrm>
              <a:off x="6607253" y="4503031"/>
              <a:ext cx="4801817" cy="331458"/>
            </a:xfrm>
            <a:prstGeom prst="rect">
              <a:avLst/>
            </a:prstGeom>
            <a:solidFill>
              <a:srgbClr val="0070C0"/>
            </a:solidFill>
            <a:ln w="34925">
              <a:solidFill>
                <a:schemeClr val="bg1"/>
              </a:solidFill>
            </a:ln>
            <a:effectLst>
              <a:outerShdw blurRad="63500" dist="38100" dir="16500000" algn="tl" rotWithShape="0">
                <a:prstClr val="black">
                  <a:alpha val="22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2354" tIns="46177" rIns="92354" bIns="46177" spcCol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使用门槛低，面向非专业人士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48059" y="4532301"/>
              <a:ext cx="4801817" cy="1892104"/>
              <a:chOff x="548059" y="4924187"/>
              <a:chExt cx="4801817" cy="1711858"/>
            </a:xfrm>
          </p:grpSpPr>
          <p:sp>
            <p:nvSpPr>
              <p:cNvPr id="39" name="矩形 38"/>
              <p:cNvSpPr/>
              <p:nvPr/>
            </p:nvSpPr>
            <p:spPr bwMode="auto">
              <a:xfrm>
                <a:off x="548059" y="5343999"/>
                <a:ext cx="4801817" cy="331458"/>
              </a:xfrm>
              <a:prstGeom prst="rect">
                <a:avLst/>
              </a:prstGeom>
              <a:solidFill>
                <a:srgbClr val="5B5873"/>
              </a:solidFill>
              <a:ln w="34925">
                <a:solidFill>
                  <a:schemeClr val="bg1"/>
                </a:solidFill>
              </a:ln>
              <a:effectLst>
                <a:outerShdw blurRad="63500" dist="38100" dir="165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92354" tIns="46177" rIns="92354" bIns="46177" spcCol="0" rtlCol="0" anchor="ctr"/>
              <a:lstStyle/>
              <a:p>
                <a:pPr lvl="0" algn="ctr">
                  <a:defRPr/>
                </a:pPr>
                <a:r>
                  <a:rPr lang="zh-CN" altLang="en-US" sz="2000" b="1" dirty="0">
                    <a:solidFill>
                      <a:prstClr val="white"/>
                    </a:solidFill>
                    <a:cs typeface="+mn-ea"/>
                    <a:sym typeface="+mn-lt"/>
                  </a:rPr>
                  <a:t>手工编码，工作量大，开发效率低</a:t>
                </a:r>
              </a:p>
            </p:txBody>
          </p:sp>
          <p:sp>
            <p:nvSpPr>
              <p:cNvPr id="40" name="矩形 39"/>
              <p:cNvSpPr/>
              <p:nvPr/>
            </p:nvSpPr>
            <p:spPr bwMode="auto">
              <a:xfrm>
                <a:off x="548059" y="5824293"/>
                <a:ext cx="4788512" cy="331458"/>
              </a:xfrm>
              <a:prstGeom prst="rect">
                <a:avLst/>
              </a:prstGeom>
              <a:solidFill>
                <a:srgbClr val="816070"/>
              </a:solidFill>
              <a:ln w="34925">
                <a:solidFill>
                  <a:schemeClr val="bg1"/>
                </a:solidFill>
              </a:ln>
              <a:effectLst>
                <a:outerShdw blurRad="63500" dist="38100" dir="165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92354" tIns="46177" rIns="92354" bIns="46177" spcCol="0" rtlCol="0" anchor="ctr"/>
              <a:lstStyle/>
              <a:p>
                <a:pPr lvl="0" algn="ctr">
                  <a:defRPr/>
                </a:pPr>
                <a:r>
                  <a:rPr lang="zh-CN" altLang="en-US" sz="2000" b="1" dirty="0">
                    <a:solidFill>
                      <a:prstClr val="white"/>
                    </a:solidFill>
                    <a:cs typeface="+mn-ea"/>
                    <a:sym typeface="+mn-lt"/>
                  </a:rPr>
                  <a:t>软件质量取决于开发人员水平</a:t>
                </a:r>
              </a:p>
            </p:txBody>
          </p:sp>
          <p:sp>
            <p:nvSpPr>
              <p:cNvPr id="42" name="矩形 41"/>
              <p:cNvSpPr/>
              <p:nvPr/>
            </p:nvSpPr>
            <p:spPr bwMode="auto">
              <a:xfrm>
                <a:off x="548059" y="4924187"/>
                <a:ext cx="4801817" cy="331458"/>
              </a:xfrm>
              <a:prstGeom prst="rect">
                <a:avLst/>
              </a:prstGeom>
              <a:solidFill>
                <a:srgbClr val="816070"/>
              </a:solidFill>
              <a:ln w="34925">
                <a:solidFill>
                  <a:schemeClr val="bg1"/>
                </a:solidFill>
              </a:ln>
              <a:effectLst>
                <a:outerShdw blurRad="63500" dist="38100" dir="165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92354" tIns="46177" rIns="92354" bIns="46177" spcCol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pitchFamily="34" charset="-122"/>
                    <a:cs typeface="+mn-ea"/>
                    <a:sym typeface="+mn-lt"/>
                  </a:rPr>
                  <a:t>门槛高，面向专业开发人员</a:t>
                </a:r>
              </a:p>
            </p:txBody>
          </p:sp>
          <p:sp>
            <p:nvSpPr>
              <p:cNvPr id="43" name="矩形 42"/>
              <p:cNvSpPr/>
              <p:nvPr/>
            </p:nvSpPr>
            <p:spPr bwMode="auto">
              <a:xfrm>
                <a:off x="548059" y="6304587"/>
                <a:ext cx="4801817" cy="331458"/>
              </a:xfrm>
              <a:prstGeom prst="rect">
                <a:avLst/>
              </a:prstGeom>
              <a:solidFill>
                <a:srgbClr val="5B5873"/>
              </a:solidFill>
              <a:ln w="34925">
                <a:solidFill>
                  <a:schemeClr val="bg1"/>
                </a:solidFill>
              </a:ln>
              <a:effectLst>
                <a:outerShdw blurRad="63500" dist="38100" dir="165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92354" tIns="46177" rIns="92354" bIns="46177" spcCol="0" rtlCol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prstClr val="white"/>
                    </a:solidFill>
                    <a:cs typeface="+mn-ea"/>
                    <a:sym typeface="+mn-lt"/>
                  </a:rPr>
                  <a:t>需求改动需要专业开发人员，响应周期长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2674</Words>
  <Application>Microsoft Macintosh PowerPoint</Application>
  <PresentationFormat>宽屏</PresentationFormat>
  <Paragraphs>613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等线</vt:lpstr>
      <vt:lpstr>等线 Light</vt:lpstr>
      <vt:lpstr>方正兰亭超细黑简体</vt:lpstr>
      <vt:lpstr>方正兰亭黑简体</vt:lpstr>
      <vt:lpstr>仿宋</vt:lpstr>
      <vt:lpstr>黑体</vt:lpstr>
      <vt:lpstr>微软雅黑</vt:lpstr>
      <vt:lpstr>Gotham</vt:lpstr>
      <vt:lpstr>Microsoft YaHei UI</vt:lpstr>
      <vt:lpstr>MyriadRegular</vt:lpstr>
      <vt:lpstr>Arial</vt:lpstr>
      <vt:lpstr>Calibri</vt:lpstr>
      <vt:lpstr>Segoe UI Emoji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Zhibei Hao(郝志北)</dc:creator>
  <cp:lastModifiedBy>郝 志北</cp:lastModifiedBy>
  <cp:revision>197</cp:revision>
  <dcterms:created xsi:type="dcterms:W3CDTF">2020-10-15T00:35:02Z</dcterms:created>
  <dcterms:modified xsi:type="dcterms:W3CDTF">2021-07-19T11:00:45Z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2052-1.5.2.2273</vt:lpwstr>
  </property>
</Properties>
</file>